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895" r:id="rId1"/>
  </p:sldMasterIdLst>
  <p:sldIdLst>
    <p:sldId id="259" r:id="rId2"/>
    <p:sldId id="260" r:id="rId3"/>
    <p:sldId id="279" r:id="rId4"/>
    <p:sldId id="280" r:id="rId5"/>
    <p:sldId id="281" r:id="rId6"/>
    <p:sldId id="283" r:id="rId7"/>
    <p:sldId id="303" r:id="rId8"/>
    <p:sldId id="284" r:id="rId9"/>
    <p:sldId id="285" r:id="rId10"/>
    <p:sldId id="286" r:id="rId11"/>
    <p:sldId id="287" r:id="rId12"/>
    <p:sldId id="288" r:id="rId13"/>
    <p:sldId id="289" r:id="rId14"/>
    <p:sldId id="304" r:id="rId15"/>
    <p:sldId id="290" r:id="rId16"/>
    <p:sldId id="291" r:id="rId17"/>
    <p:sldId id="292" r:id="rId18"/>
    <p:sldId id="264" r:id="rId19"/>
    <p:sldId id="265" r:id="rId20"/>
    <p:sldId id="266" r:id="rId21"/>
    <p:sldId id="296" r:id="rId22"/>
    <p:sldId id="268" r:id="rId23"/>
    <p:sldId id="269" r:id="rId24"/>
    <p:sldId id="298" r:id="rId25"/>
    <p:sldId id="299" r:id="rId26"/>
    <p:sldId id="300" r:id="rId27"/>
    <p:sldId id="301" r:id="rId28"/>
    <p:sldId id="272" r:id="rId29"/>
    <p:sldId id="273" r:id="rId30"/>
    <p:sldId id="302" r:id="rId31"/>
    <p:sldId id="274" r:id="rId32"/>
    <p:sldId id="282" r:id="rId33"/>
    <p:sldId id="305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6D45"/>
    <a:srgbClr val="DDA147"/>
    <a:srgbClr val="B54C2D"/>
    <a:srgbClr val="B66952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5867D4-F095-4C5A-B419-CEB9BBD13B27}" v="851" dt="2021-10-13T21:33:08.085"/>
    <p1510:client id="{2C7833C7-64F6-4552-BE2B-DDD6D911CD24}" v="174" dt="2021-09-20T16:13:55.280"/>
    <p1510:client id="{2EF39A58-0D82-4B0B-9FC0-E80280782B05}" v="7" dt="2021-09-23T11:25:47.446"/>
    <p1510:client id="{30BE85F8-3D1A-4062-B857-0B0586104013}" v="1344" dt="2021-09-20T16:58:44.581"/>
    <p1510:client id="{A23E79AE-7D93-467B-B02D-0207683F4187}" v="2466" dt="2021-09-20T01:26:31.853"/>
    <p1510:client id="{B8096DF5-87E6-4C78-B699-78AC3FA9C3D3}" v="26" dt="2022-01-09T13:06:05.5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4" d="100"/>
          <a:sy n="54" d="100"/>
        </p:scale>
        <p:origin x="1148" y="3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8D38747-4367-4BD2-8D51-C97E202738E2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20346287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7502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05716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242350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AE507A8-A5CF-4D38-AB86-7EDDA87A85D4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‹N°›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2145447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279955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052737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40081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650192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3E0277FD-7DE6-41D4-930D-AC99F5AFE54E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99967523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69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EA15526-7079-4B7B-987C-1B5FAE11A0FF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493070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1/9/2022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15554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 userDrawn="1">
          <p15:clr>
            <a:srgbClr val="F26B43"/>
          </p15:clr>
        </p15:guide>
        <p15:guide id="2" pos="7200" userDrawn="1">
          <p15:clr>
            <a:srgbClr val="F26B43"/>
          </p15:clr>
        </p15:guide>
        <p15:guide id="3" orient="horz" pos="4008" userDrawn="1">
          <p15:clr>
            <a:srgbClr val="F26B43"/>
          </p15:clr>
        </p15:guide>
        <p15:guide id="4" orient="horz" pos="1440" userDrawn="1">
          <p15:clr>
            <a:srgbClr val="F26B43"/>
          </p15:clr>
        </p15:guide>
        <p15:guide id="5" orient="horz" pos="3720" userDrawn="1">
          <p15:clr>
            <a:srgbClr val="F26B43"/>
          </p15:clr>
        </p15:guide>
        <p15:guide id="6" orient="horz" pos="2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fr.wikipedia.org/wiki/HTML" TargetMode="External"/><Relationship Id="rId3" Type="http://schemas.openxmlformats.org/officeDocument/2006/relationships/hyperlink" Target="https://fr.wikipedia.org/wiki/Biblioth%C3%A8que_Logicielle" TargetMode="External"/><Relationship Id="rId7" Type="http://schemas.openxmlformats.org/officeDocument/2006/relationships/hyperlink" Target="https://fr.wikipedia.org/wiki/Application_web_monopage" TargetMode="External"/><Relationship Id="rId2" Type="http://schemas.openxmlformats.org/officeDocument/2006/relationships/hyperlink" Target="http://code.google.com/p/v8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r.wikipedia.org/wiki/2013_en_informatique" TargetMode="External"/><Relationship Id="rId5" Type="http://schemas.openxmlformats.org/officeDocument/2006/relationships/hyperlink" Target="https://fr.wikipedia.org/wiki/Facebook" TargetMode="External"/><Relationship Id="rId4" Type="http://schemas.openxmlformats.org/officeDocument/2006/relationships/hyperlink" Target="https://fr.wikipedia.org/wiki/Logiciel_libre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utura-sciences.com/tech/definitions/internet-css-4050/" TargetMode="External"/><Relationship Id="rId7" Type="http://schemas.openxmlformats.org/officeDocument/2006/relationships/hyperlink" Target="https://devstory.net/12115/introduction-a-react" TargetMode="External"/><Relationship Id="rId2" Type="http://schemas.openxmlformats.org/officeDocument/2006/relationships/hyperlink" Target="https://developer.mozilla.org/fr/docs/Web/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tph.scenari-community.org/contribs/nos/Mongo1/co/presentation.html" TargetMode="External"/><Relationship Id="rId5" Type="http://schemas.openxmlformats.org/officeDocument/2006/relationships/hyperlink" Target="http://igm.univ-mlv.fr/~dr/XPOSE2012/NodeJS/presentation.html" TargetMode="External"/><Relationship Id="rId4" Type="http://schemas.openxmlformats.org/officeDocument/2006/relationships/hyperlink" Target="https://fr.wikipedia.org/wiki/JavaScript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1842" y="2785812"/>
            <a:ext cx="10837442" cy="273969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>
                <a:ea typeface="+mj-lt"/>
                <a:cs typeface="+mj-lt"/>
              </a:rPr>
              <a:t>C O N C E P T I O N E T R É A L I S A T I O </a:t>
            </a:r>
            <a:r>
              <a:rPr lang="en-US" sz="3200" dirty="0">
                <a:ea typeface="+mj-lt"/>
                <a:cs typeface="+mj-lt"/>
              </a:rPr>
              <a:t>N</a:t>
            </a:r>
            <a:br>
              <a:rPr lang="en-US" sz="3200" dirty="0">
                <a:ea typeface="+mj-lt"/>
                <a:cs typeface="+mj-lt"/>
              </a:rPr>
            </a:br>
            <a:r>
              <a:rPr lang="en-US" sz="3200" dirty="0">
                <a:ea typeface="+mj-lt"/>
                <a:cs typeface="+mj-lt"/>
              </a:rPr>
              <a:t> D’U N  S I T E  W E B E-C O M E R C E  D E S  P N E U S  E T  P R O D U I T S</a:t>
            </a:r>
            <a:br>
              <a:rPr lang="en-US" sz="3200" dirty="0">
                <a:ea typeface="+mj-lt"/>
                <a:cs typeface="+mj-lt"/>
              </a:rPr>
            </a:br>
            <a:r>
              <a:rPr lang="en-US" sz="3200" dirty="0">
                <a:ea typeface="+mj-lt"/>
                <a:cs typeface="+mj-lt"/>
              </a:rPr>
              <a:t> M É C A N I Q U E </a:t>
            </a:r>
            <a:r>
              <a:rPr lang="en-US" sz="3200" dirty="0"/>
              <a:t>S</a:t>
            </a:r>
            <a:endParaRPr lang="fr-FR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67569" y="801604"/>
            <a:ext cx="7685429" cy="924502"/>
          </a:xfrm>
        </p:spPr>
        <p:txBody>
          <a:bodyPr>
            <a:normAutofit fontScale="92500" lnSpcReduction="10000"/>
          </a:bodyPr>
          <a:lstStyle/>
          <a:p>
            <a:r>
              <a:rPr lang="en-US" sz="2800" b="0">
                <a:solidFill>
                  <a:schemeClr val="tx1">
                    <a:lumMod val="95000"/>
                    <a:lumOff val="5000"/>
                  </a:schemeClr>
                </a:solidFill>
              </a:rPr>
              <a:t>Rapport pour projet file </a:t>
            </a:r>
            <a:r>
              <a:rPr lang="en-US" sz="2800" b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rouge</a:t>
            </a:r>
            <a:r>
              <a:rPr lang="en-US" sz="2800" dirty="0">
                <a:solidFill>
                  <a:schemeClr val="bg1"/>
                </a:solidFill>
              </a:rPr>
              <a:t> </a:t>
            </a:r>
          </a:p>
          <a:p>
            <a:r>
              <a:rPr lang="en-US" sz="2800" b="0">
                <a:solidFill>
                  <a:schemeClr val="tx1">
                    <a:lumMod val="95000"/>
                    <a:lumOff val="5000"/>
                  </a:schemeClr>
                </a:solidFill>
              </a:rPr>
              <a:t>2021</a:t>
            </a:r>
            <a:endParaRPr lang="en-US" sz="2800" b="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AF192B0-C423-49AA-914E-B20405F63F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6077" y="-3724"/>
            <a:ext cx="995923" cy="76087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9149FE1B-C932-4676-95D3-C963514DD8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0" y="0"/>
            <a:ext cx="2019708" cy="762000"/>
          </a:xfrm>
          <a:prstGeom prst="rect">
            <a:avLst/>
          </a:pr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8AF4CA3-9CBD-4C07-A9BC-67DB6F3D7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9926B3F-5367-44CB-834E-32C9728B35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1126" y="895351"/>
            <a:ext cx="10388874" cy="498424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fr-FR" sz="1400" b="1" dirty="0">
                <a:latin typeface="Times"/>
                <a:cs typeface="Times"/>
              </a:rPr>
              <a:t>   </a:t>
            </a:r>
          </a:p>
          <a:p>
            <a:pPr marL="0" indent="0" algn="ctr">
              <a:buNone/>
            </a:pPr>
            <a:r>
              <a:rPr lang="fr-FR" sz="1400" b="1" dirty="0">
                <a:latin typeface="Times"/>
                <a:cs typeface="Times"/>
              </a:rPr>
              <a:t>   Le Client(Buyer) </a:t>
            </a:r>
            <a:r>
              <a:rPr lang="fr-FR" sz="1400" dirty="0">
                <a:latin typeface="Times"/>
                <a:cs typeface="Times"/>
              </a:rPr>
              <a:t>: cette acteur est un visiteur ayant déjà créer un compte sur notre site, il peut donc suivre le processus des commande en</a:t>
            </a:r>
            <a:endParaRPr lang="fr-FR" sz="1400" b="1" dirty="0"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toute sécurité sachant que notre système doit être l’unique responsable de la confidentialité des données personnelles de ses</a:t>
            </a:r>
            <a:endParaRPr lang="fr-FR" sz="1400" b="1" dirty="0"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Acheteurs.</a:t>
            </a:r>
            <a:endParaRPr lang="fr-FR" sz="1400" b="1" dirty="0">
              <a:latin typeface="Times"/>
              <a:cs typeface="Times"/>
            </a:endParaRPr>
          </a:p>
          <a:p>
            <a:pPr marL="0" indent="0">
              <a:buNone/>
            </a:pPr>
            <a:r>
              <a:rPr lang="fr-FR" sz="1400" b="1" dirty="0">
                <a:latin typeface="Times"/>
                <a:cs typeface="Times"/>
              </a:rPr>
              <a:t>     Le Client(Seller) </a:t>
            </a:r>
            <a:r>
              <a:rPr lang="fr-FR" sz="1400" dirty="0">
                <a:latin typeface="Times"/>
                <a:cs typeface="Times"/>
              </a:rPr>
              <a:t>: cette acteur est un visiteur et vendeur ayant déjà créer un compte sur notre site, il peut donc suivre le processus </a:t>
            </a:r>
            <a:endParaRPr lang="fr-FR" dirty="0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d'ajouter des produits sur notre site web .</a:t>
            </a:r>
            <a:endParaRPr lang="fr-FR" dirty="0">
              <a:latin typeface="Gill Sans MT" panose="020B0502020104020203"/>
              <a:cs typeface="Times"/>
            </a:endParaRPr>
          </a:p>
          <a:p>
            <a:pPr marL="0" indent="0">
              <a:buNone/>
            </a:pPr>
            <a:r>
              <a:rPr lang="fr-FR" sz="1400" b="1" dirty="0">
                <a:latin typeface="Times"/>
                <a:cs typeface="Times"/>
              </a:rPr>
              <a:t>     </a:t>
            </a:r>
            <a:r>
              <a:rPr lang="fr-FR" sz="1400" b="1" dirty="0" err="1">
                <a:latin typeface="Times"/>
                <a:cs typeface="Times"/>
              </a:rPr>
              <a:t>SuperAdmin</a:t>
            </a:r>
            <a:r>
              <a:rPr lang="fr-FR" sz="1400" b="1" dirty="0">
                <a:latin typeface="Times"/>
                <a:cs typeface="Times"/>
              </a:rPr>
              <a:t> (admin) : </a:t>
            </a:r>
            <a:r>
              <a:rPr lang="fr-FR" sz="1400" dirty="0">
                <a:latin typeface="Times"/>
                <a:cs typeface="Times"/>
              </a:rPr>
              <a:t>pour les sites web on l’appelle généralement « le webmaster ». C’est celui qui assure le dynamisme du site et</a:t>
            </a:r>
            <a:endParaRPr lang="fr-FR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veille sur  les mises à jour de leurs disponibilités.</a:t>
            </a:r>
            <a:endParaRPr lang="fr-FR" dirty="0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endParaRPr lang="fr-FR" sz="1400" dirty="0">
              <a:latin typeface="Times"/>
              <a:cs typeface="Times"/>
            </a:endParaRPr>
          </a:p>
          <a:p>
            <a:pPr marL="0" indent="0">
              <a:buNone/>
            </a:pPr>
            <a:r>
              <a:rPr lang="fr-FR" sz="1400" b="1" dirty="0">
                <a:latin typeface="Times"/>
                <a:cs typeface="Times"/>
              </a:rPr>
              <a:t>       Admin (admin) : </a:t>
            </a:r>
            <a:r>
              <a:rPr lang="fr-FR" sz="1400" dirty="0">
                <a:latin typeface="Times"/>
                <a:cs typeface="Times"/>
              </a:rPr>
              <a:t>C'est lui qui répond aux Client pour ses Commande.</a:t>
            </a:r>
            <a:endParaRPr lang="fr-FR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endParaRPr lang="fr-FR" sz="1400" dirty="0">
              <a:latin typeface="Times"/>
              <a:cs typeface="Times"/>
            </a:endParaRPr>
          </a:p>
          <a:p>
            <a:pPr marL="0" indent="0" algn="ctr">
              <a:buNone/>
            </a:pPr>
            <a:endParaRPr lang="fr-MA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FCAB7F3-D278-4128-9CDC-BD0E9CE4C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1796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6E32BD9-C920-4456-A83D-90EA43D5E5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1757" y="1639303"/>
            <a:ext cx="10178322" cy="360045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MA" sz="1400" dirty="0">
                <a:solidFill>
                  <a:srgbClr val="0070C0"/>
                </a:solidFill>
                <a:latin typeface="Times"/>
                <a:cs typeface="Times"/>
              </a:rPr>
              <a:t>2) </a:t>
            </a:r>
            <a:r>
              <a:rPr lang="fr-MA" sz="1400" b="1" i="1" dirty="0">
                <a:solidFill>
                  <a:srgbClr val="0070C0"/>
                </a:solidFill>
                <a:latin typeface="Times"/>
                <a:cs typeface="Times"/>
              </a:rPr>
              <a:t>Diagramme de classe :</a:t>
            </a:r>
          </a:p>
          <a:p>
            <a:pPr marL="457200" indent="-457200">
              <a:buAutoNum type="alphaLcPeriod"/>
            </a:pPr>
            <a:r>
              <a:rPr lang="fr-MA" sz="1400" b="1" dirty="0">
                <a:latin typeface="Times"/>
                <a:cs typeface="Times"/>
              </a:rPr>
              <a:t>Définition :</a:t>
            </a:r>
          </a:p>
          <a:p>
            <a:pPr marL="0" indent="0">
              <a:buNone/>
            </a:pPr>
            <a:endParaRPr lang="fr-MA" sz="1400" b="1" dirty="0"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MA" sz="1400" b="1" dirty="0">
                <a:latin typeface="Times"/>
                <a:cs typeface="Times"/>
              </a:rPr>
              <a:t> </a:t>
            </a:r>
            <a:r>
              <a:rPr lang="fr-FR" sz="1400" dirty="0">
                <a:latin typeface="Times"/>
                <a:cs typeface="Times"/>
              </a:rPr>
              <a:t>Un diagramme de classes UML décrit les structures d'objets et d'informations utilisées sur notre site web, à la fois en interne et en</a:t>
            </a: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communication avec ses utilisateurs. Il décrit les informations sans faire référence à une implémentation particulière. Ses classes et</a:t>
            </a:r>
            <a:endParaRPr lang="fr-FR" dirty="0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relations peuvent être implémentées de nombreuses manières, comme les tables de bases de données.</a:t>
            </a:r>
            <a:endParaRPr lang="fr-FR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A4403E4-DFFA-4307-92D3-D47B29958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36275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8A973E8-B107-42E5-AFE1-91A827ECA9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76201"/>
            <a:ext cx="10178322" cy="671512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FR" sz="1400" b="1" dirty="0">
                <a:latin typeface="Times"/>
                <a:cs typeface="Times"/>
              </a:rPr>
              <a:t>b. Diagramme de classe de notre site web :</a:t>
            </a:r>
          </a:p>
          <a:p>
            <a:pPr marL="0" indent="0">
              <a:buNone/>
            </a:pPr>
            <a:endParaRPr lang="fr-MA" dirty="0"/>
          </a:p>
        </p:txBody>
      </p:sp>
      <p:pic>
        <p:nvPicPr>
          <p:cNvPr id="2" name="Image 3">
            <a:extLst>
              <a:ext uri="{FF2B5EF4-FFF2-40B4-BE49-F238E27FC236}">
                <a16:creationId xmlns:a16="http://schemas.microsoft.com/office/drawing/2014/main" id="{0E9A3B27-C0DC-4D0B-A01D-88F48DAFD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867" y="487284"/>
            <a:ext cx="10175308" cy="5831241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8C4FDB4-2A53-43DE-9C2E-9DFC7D4B3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5D89653-9A27-4097-804E-9118986E7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Figure 02</a:t>
            </a:r>
          </a:p>
        </p:txBody>
      </p:sp>
    </p:spTree>
    <p:extLst>
      <p:ext uri="{BB962C8B-B14F-4D97-AF65-F5344CB8AC3E}">
        <p14:creationId xmlns:p14="http://schemas.microsoft.com/office/powerpoint/2010/main" val="3864836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BB135E-FF50-46B6-9827-16DEAD2E8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542925"/>
            <a:ext cx="10178322" cy="592455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fr-FR" sz="1400" b="1" dirty="0">
                <a:latin typeface="Times"/>
                <a:cs typeface="Times"/>
              </a:rPr>
              <a:t>En général un diagramme de classe peut contenir les éléments suivants : </a:t>
            </a:r>
          </a:p>
          <a:p>
            <a:pPr marL="0" indent="0" algn="ctr">
              <a:buNone/>
            </a:pPr>
            <a:endParaRPr lang="fr-FR" sz="1400" dirty="0"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➢ </a:t>
            </a:r>
            <a:r>
              <a:rPr lang="fr-FR" sz="1400" b="1" dirty="0">
                <a:latin typeface="Times"/>
                <a:cs typeface="Times"/>
              </a:rPr>
              <a:t>Les classes: </a:t>
            </a:r>
            <a:r>
              <a:rPr lang="fr-FR" sz="1400" dirty="0">
                <a:latin typeface="Times"/>
                <a:cs typeface="Times"/>
              </a:rPr>
              <a:t>une classe représente la description formelle d’un ensemble d’objets ayant une sémantique et des caractéristiques</a:t>
            </a: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communes. Elle est représentée en utilisant un rectangle divisé en trois sections. La section supérieure est le nom de la classe, la section</a:t>
            </a:r>
            <a:endParaRPr lang="fr-FR" dirty="0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centrale définit les propriétés de la classe alors que la section du bas énumère les méthodes de la classe.</a:t>
            </a:r>
            <a:endParaRPr lang="fr-FR"/>
          </a:p>
          <a:p>
            <a:pPr marL="0" indent="0" algn="ctr">
              <a:buNone/>
            </a:pPr>
            <a:endParaRPr lang="fr-FR" sz="1400" dirty="0"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➢ </a:t>
            </a:r>
            <a:r>
              <a:rPr lang="fr-FR" sz="1400" b="1" dirty="0">
                <a:latin typeface="Times"/>
                <a:cs typeface="Times"/>
              </a:rPr>
              <a:t>Les associations : </a:t>
            </a:r>
            <a:r>
              <a:rPr lang="fr-FR" sz="1400" dirty="0">
                <a:latin typeface="Times"/>
                <a:cs typeface="Times"/>
              </a:rPr>
              <a:t>une association est une relation entre deux classes (association binaire) ou plus (association n-aire), qui décrit les</a:t>
            </a: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connexions structurelles entre leurs instances. Une association indique donc que des liens peuvent exister entre des instances des classes</a:t>
            </a:r>
            <a:endParaRPr lang="fr-FR" dirty="0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associées.</a:t>
            </a:r>
            <a:endParaRPr lang="fr-FR" dirty="0"/>
          </a:p>
          <a:p>
            <a:pPr marL="0" indent="0" algn="ctr">
              <a:buNone/>
            </a:pPr>
            <a:endParaRPr lang="fr-FR" sz="1400" dirty="0"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</a:t>
            </a:r>
            <a:r>
              <a:rPr lang="fr-FR" sz="1400" b="1" dirty="0">
                <a:latin typeface="Times"/>
                <a:cs typeface="Times"/>
              </a:rPr>
              <a:t>➢ Les attributs : </a:t>
            </a:r>
            <a:r>
              <a:rPr lang="fr-FR" sz="1400" dirty="0">
                <a:latin typeface="Times"/>
                <a:cs typeface="Times"/>
              </a:rPr>
              <a:t>les attributs représentent les données encapsulées dans les objets des classes. Chacune de ces informations est définie par</a:t>
            </a:r>
            <a:endParaRPr lang="fr-MA" sz="1400" dirty="0"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un nom, un type de données, une visibilité et peut être initialisé. Le nom de l’attribut doit être unique dans la classe</a:t>
            </a:r>
            <a:endParaRPr lang="fr-MA" sz="1400">
              <a:latin typeface="Times"/>
              <a:cs typeface="Times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C8DE749-DA70-4182-96D3-6AE2385E2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95042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4F53D1-417A-411A-AAF7-ECF0A4644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596" y="2783207"/>
            <a:ext cx="10178322" cy="1116352"/>
          </a:xfrm>
        </p:spPr>
        <p:txBody>
          <a:bodyPr/>
          <a:lstStyle/>
          <a:p>
            <a:pPr algn="ctr"/>
            <a:r>
              <a:rPr lang="fr-MA" sz="3600"/>
              <a:t>2: Réalisation de l’application</a:t>
            </a:r>
            <a:r>
              <a:rPr lang="fr-MA" b="1" dirty="0">
                <a:ea typeface="+mj-lt"/>
                <a:cs typeface="+mj-lt"/>
              </a:rPr>
              <a:t> </a:t>
            </a:r>
            <a:endParaRPr lang="fr-FR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82AC9F1-AF12-4410-8923-E90756457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220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8B3F812-B024-4138-B312-D4E18FCE3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876300"/>
            <a:ext cx="10178322" cy="571099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AutoNum type="arabicParenR"/>
            </a:pPr>
            <a:r>
              <a:rPr lang="fr-FR" sz="1400" b="1" i="1">
                <a:solidFill>
                  <a:srgbClr val="0070C0"/>
                </a:solidFill>
                <a:latin typeface="Times"/>
                <a:cs typeface="Times"/>
              </a:rPr>
              <a:t> Les outils de développement :</a:t>
            </a:r>
          </a:p>
          <a:p>
            <a:pPr marL="0" indent="0">
              <a:buNone/>
            </a:pPr>
            <a:endParaRPr lang="fr-FR" sz="1400" b="1" dirty="0">
              <a:latin typeface="Times"/>
              <a:cs typeface="Times"/>
            </a:endParaRPr>
          </a:p>
          <a:p>
            <a:pPr algn="ctr">
              <a:buFont typeface="Wingdings" panose="05000000000000000000" pitchFamily="2" charset="2"/>
              <a:buChar char="ü"/>
            </a:pPr>
            <a:r>
              <a:rPr lang="fr-FR" sz="1400" dirty="0">
                <a:solidFill>
                  <a:srgbClr val="0070C0"/>
                </a:solidFill>
                <a:latin typeface="Times"/>
                <a:cs typeface="Times"/>
              </a:rPr>
              <a:t>HTML : </a:t>
            </a:r>
            <a:r>
              <a:rPr lang="fr-FR" sz="1400" dirty="0">
                <a:latin typeface="Times"/>
                <a:cs typeface="Times"/>
              </a:rPr>
              <a:t>L’HypertextMarkupLanguage, généralement abrégé HTML, est le format de données conçu pour représenter les pages web.</a:t>
            </a: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     C’est un langage de balisage permettant d’écrire de l’hypertexte, d’où son nom. HTML permet également de structurer sémantiquement</a:t>
            </a:r>
            <a:endParaRPr lang="fr-FR" dirty="0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et de mettre en forme le contenu des pages, d’inclure des ressources multimédias dont des images, des formulaires de saisie, et des</a:t>
            </a:r>
            <a:endParaRPr lang="fr-FR" dirty="0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programmes informatiques .</a:t>
            </a:r>
            <a:endParaRPr lang="fr-FR"/>
          </a:p>
          <a:p>
            <a:pPr algn="ctr">
              <a:buFont typeface="Wingdings" panose="05000000000000000000" pitchFamily="2" charset="2"/>
              <a:buChar char="ü"/>
            </a:pPr>
            <a:endParaRPr lang="fr-FR" sz="1400" dirty="0">
              <a:solidFill>
                <a:srgbClr val="595959"/>
              </a:solidFill>
              <a:latin typeface="Times"/>
              <a:cs typeface="Times"/>
            </a:endParaRPr>
          </a:p>
          <a:p>
            <a:pPr algn="ctr">
              <a:buFont typeface="Wingdings" panose="05000000000000000000" pitchFamily="2" charset="2"/>
              <a:buChar char="ü"/>
            </a:pPr>
            <a:r>
              <a:rPr lang="fr-FR" sz="1400" dirty="0">
                <a:solidFill>
                  <a:srgbClr val="0070C0"/>
                </a:solidFill>
                <a:latin typeface="Times"/>
                <a:cs typeface="Times"/>
              </a:rPr>
              <a:t> CSS </a:t>
            </a:r>
            <a:r>
              <a:rPr lang="fr-FR" sz="1400" dirty="0">
                <a:latin typeface="Times"/>
                <a:cs typeface="Times"/>
              </a:rPr>
              <a:t>: l'anglais: Cascading Style Sheets, forment un Les feuilles de style en cascade, généralement appelées CSS de langage</a:t>
            </a: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        informatique qui décrit la présentation des documents HTML et XML Les standards définissant CSS sont 14 publiés par le World</a:t>
            </a:r>
            <a:endParaRPr lang="fr-FR" dirty="0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          Wide Web Consortium (W3C). Introduit au milieu des années 1990, CSS Devient couramment utilisé dans la conception des sites</a:t>
            </a:r>
            <a:endParaRPr lang="fr-FR" dirty="0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web et bien pris en charge par les navigateurs web dans les années 2000.</a:t>
            </a:r>
            <a:endParaRPr lang="fr-FR"/>
          </a:p>
          <a:p>
            <a:pPr algn="ctr">
              <a:buFont typeface="Wingdings" panose="05000000000000000000" pitchFamily="2" charset="2"/>
              <a:buChar char="ü"/>
            </a:pPr>
            <a:endParaRPr lang="fr-FR" sz="1400" dirty="0">
              <a:latin typeface="Times"/>
              <a:cs typeface="Times"/>
            </a:endParaRPr>
          </a:p>
          <a:p>
            <a:pPr algn="ctr">
              <a:buFont typeface="Wingdings" panose="05000000000000000000" pitchFamily="2" charset="2"/>
              <a:buChar char="ü"/>
            </a:pPr>
            <a:r>
              <a:rPr lang="fr-FR" sz="1400">
                <a:solidFill>
                  <a:srgbClr val="0070C0"/>
                </a:solidFill>
                <a:latin typeface="Times"/>
                <a:ea typeface="+mn-lt"/>
                <a:cs typeface="+mn-lt"/>
              </a:rPr>
              <a:t>JAVASCRIPT : </a:t>
            </a:r>
            <a:r>
              <a:rPr lang="fr-FR" sz="1400" dirty="0">
                <a:latin typeface="Times"/>
                <a:ea typeface="+mn-lt"/>
                <a:cs typeface="+mn-lt"/>
              </a:rPr>
              <a:t> JavaScript est un langage de script orienté objet principalement utilisé dans les pages HTML. À l’opposé des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ea typeface="+mn-lt"/>
                <a:cs typeface="+mn-lt"/>
              </a:rPr>
              <a:t>         langages serveur (qui s’exécutent sur le site), JavaScript est exécuté sur l’ordinateur de l’internaute par le navigateur lui-- même.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ea typeface="+mn-lt"/>
                <a:cs typeface="+mn-lt"/>
              </a:rPr>
              <a:t>        Ainsi, ce langage permet une interaction avec l’utilisateur en fonction de ses actions (lors du passage de la souris au-dessus d’un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ea typeface="+mn-lt"/>
                <a:cs typeface="+mn-lt"/>
              </a:rPr>
              <a:t> élément, du redimensionnement de la page…)</a:t>
            </a:r>
            <a:endParaRPr lang="fr-FR" sz="1400">
              <a:solidFill>
                <a:srgbClr val="595959"/>
              </a:solidFill>
              <a:latin typeface="Times"/>
              <a:cs typeface="Times"/>
            </a:endParaRPr>
          </a:p>
          <a:p>
            <a:pPr marL="0" indent="0">
              <a:buNone/>
            </a:pPr>
            <a:endParaRPr lang="fr-MA" b="1" dirty="0">
              <a:solidFill>
                <a:srgbClr val="0070C0"/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4D8B296-B84A-4C6D-AC70-0DA532DB4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68558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F9A213C-920F-4457-9580-48249D7A9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323850"/>
            <a:ext cx="10178322" cy="653414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endParaRPr lang="fr-FR" sz="1600" dirty="0">
              <a:solidFill>
                <a:srgbClr val="595959"/>
              </a:solidFill>
              <a:latin typeface="Times"/>
              <a:cs typeface="Times"/>
            </a:endParaRPr>
          </a:p>
          <a:p>
            <a:pPr algn="ctr">
              <a:buFont typeface="Wingdings" panose="020B0604020202020204" pitchFamily="34" charset="0"/>
              <a:buChar char="ü"/>
            </a:pPr>
            <a:r>
              <a:rPr lang="fr-FR" sz="1600" dirty="0">
                <a:solidFill>
                  <a:srgbClr val="0070C0"/>
                </a:solidFill>
                <a:latin typeface="Times"/>
                <a:cs typeface="Times"/>
              </a:rPr>
              <a:t>NODEJS :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 est une plateforme construite sur la base de 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l'exécuteur JavaScript de Google Chrome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afin de pouvoir</a:t>
            </a:r>
            <a:endParaRPr lang="fr-FR" sz="1600">
              <a:solidFill>
                <a:srgbClr val="595959"/>
              </a:solidFill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     développer des applications évolutives et modulables en réseau. Ce développement pourra se faire facilement,</a:t>
            </a:r>
            <a:endParaRPr lang="fr-FR" sz="1600">
              <a:solidFill>
                <a:srgbClr val="595959"/>
              </a:solidFill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      rapidement et de façon efficace , utilise la programmation évènementielle pour favoriser les échanges entre des</a:t>
            </a:r>
            <a:endParaRPr lang="fr-FR" sz="1600">
              <a:solidFill>
                <a:srgbClr val="595959"/>
              </a:solidFill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      clients et un serveur. De plus, les entrées-sorties se font de façon non-bloquante ce qui fait de </a:t>
            </a:r>
            <a:r>
              <a:rPr lang="fr-FR" sz="1600" dirty="0" err="1">
                <a:solidFill>
                  <a:srgbClr val="595959"/>
                </a:solidFill>
                <a:latin typeface="Times"/>
                <a:cs typeface="Times"/>
              </a:rPr>
              <a:t>NodeJS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 un outil léger</a:t>
            </a:r>
            <a:endParaRPr lang="fr-FR" sz="1600">
              <a:solidFill>
                <a:srgbClr val="595959"/>
              </a:solidFill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      et efficace. Cela avantage les applications faisant de l'échange de données intensif en temps réel.</a:t>
            </a:r>
            <a:endParaRPr lang="fr-FR" sz="1600">
              <a:solidFill>
                <a:srgbClr val="595959"/>
              </a:solidFill>
              <a:latin typeface="Times"/>
              <a:cs typeface="Times"/>
            </a:endParaRPr>
          </a:p>
          <a:p>
            <a:pPr algn="ctr">
              <a:buFont typeface="Wingdings" panose="020B0604020202020204" pitchFamily="34" charset="0"/>
              <a:buChar char="ü"/>
            </a:pPr>
            <a:endParaRPr lang="fr-FR" sz="1600" dirty="0">
              <a:solidFill>
                <a:srgbClr val="595959"/>
              </a:solidFill>
              <a:latin typeface="Times"/>
              <a:cs typeface="Times"/>
            </a:endParaRPr>
          </a:p>
          <a:p>
            <a:pPr algn="ctr">
              <a:buFont typeface="Wingdings" panose="020B0604020202020204" pitchFamily="34" charset="0"/>
              <a:buChar char="ü"/>
            </a:pPr>
            <a:r>
              <a:rPr lang="fr-FR" sz="1600" dirty="0">
                <a:solidFill>
                  <a:srgbClr val="0070C0"/>
                </a:solidFill>
                <a:latin typeface="Times"/>
                <a:cs typeface="Times"/>
              </a:rPr>
              <a:t>    MongoDB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 est un système de gestion de bases de données open source développé par MongoDB </a:t>
            </a:r>
            <a:r>
              <a:rPr lang="fr-FR" sz="1600" dirty="0" err="1">
                <a:solidFill>
                  <a:srgbClr val="595959"/>
                </a:solidFill>
                <a:latin typeface="Times"/>
                <a:cs typeface="Times"/>
              </a:rPr>
              <a:t>Inc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 depuis 2007. Il fait partie de la mouvance NoSQL.,. L'objectif est donc de pouvoir gérer de très grandes quantités de données. Comment ? MongoDB est répartissable sur un nombre quelconque d'ordinateurs, on parle de </a:t>
            </a:r>
            <a:r>
              <a:rPr lang="fr-FR" sz="1600" dirty="0" err="1">
                <a:solidFill>
                  <a:srgbClr val="595959"/>
                </a:solidFill>
                <a:latin typeface="Times"/>
                <a:cs typeface="Times"/>
              </a:rPr>
              <a:t>scaling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.</a:t>
            </a:r>
            <a:endParaRPr lang="fr-FR" sz="1600">
              <a:solidFill>
                <a:srgbClr val="595959"/>
              </a:solidFill>
              <a:latin typeface="Times"/>
              <a:cs typeface="Times"/>
            </a:endParaRPr>
          </a:p>
          <a:p>
            <a:pPr marL="0" indent="0" algn="ctr">
              <a:buNone/>
            </a:pPr>
            <a:endParaRPr lang="fr-FR" sz="1600" dirty="0">
              <a:solidFill>
                <a:srgbClr val="595959"/>
              </a:solidFill>
              <a:latin typeface="Times"/>
              <a:cs typeface="Times"/>
            </a:endParaRPr>
          </a:p>
          <a:p>
            <a:pPr algn="ctr">
              <a:buFont typeface="Wingdings" panose="020B0604020202020204" pitchFamily="34" charset="0"/>
              <a:buChar char="ü"/>
            </a:pPr>
            <a:r>
              <a:rPr lang="fr-FR" sz="1600" dirty="0">
                <a:solidFill>
                  <a:srgbClr val="0070C0"/>
                </a:solidFill>
                <a:latin typeface="Times"/>
                <a:cs typeface="Times"/>
              </a:rPr>
              <a:t>REACT :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(aussi appelé </a:t>
            </a:r>
            <a:r>
              <a:rPr lang="fr-FR" sz="1600" b="1" dirty="0">
                <a:solidFill>
                  <a:srgbClr val="595959"/>
                </a:solidFill>
                <a:latin typeface="Times"/>
                <a:cs typeface="Times"/>
              </a:rPr>
              <a:t>React.js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ou </a:t>
            </a:r>
            <a:r>
              <a:rPr lang="fr-FR" sz="1600" b="1" dirty="0" err="1">
                <a:solidFill>
                  <a:srgbClr val="595959"/>
                </a:solidFill>
                <a:latin typeface="Times"/>
                <a:cs typeface="Times"/>
              </a:rPr>
              <a:t>ReactJS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) est une 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bibliothèque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JavaScript 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libre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développée</a:t>
            </a:r>
            <a:endParaRPr lang="fr-FR" sz="1600">
              <a:solidFill>
                <a:srgbClr val="595959"/>
              </a:solidFill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     par 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Facebook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depuis 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2013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. Le but principal de cette bibliothèque est de faciliter la création d'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application</a:t>
            </a:r>
            <a:endParaRPr lang="fr-FR" sz="1600">
              <a:solidFill>
                <a:srgbClr val="595959"/>
              </a:solidFill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      web monopage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, via la création de composants dépendant d'un état et générant une page (ou</a:t>
            </a:r>
            <a:endParaRPr lang="fr-FR" sz="1600">
              <a:solidFill>
                <a:srgbClr val="595959"/>
              </a:solidFill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      portion) 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HTML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à chaque changement d'état.</a:t>
            </a:r>
            <a:endParaRPr lang="fr-FR" sz="1600">
              <a:solidFill>
                <a:srgbClr val="595959"/>
              </a:solidFill>
              <a:latin typeface="Times"/>
              <a:cs typeface="Times"/>
            </a:endParaRPr>
          </a:p>
          <a:p>
            <a:pPr algn="ctr">
              <a:buFont typeface="Wingdings" panose="05000000000000000000" pitchFamily="2" charset="2"/>
              <a:buChar char="ü"/>
            </a:pPr>
            <a:endParaRPr lang="fr-FR" sz="1600" dirty="0"/>
          </a:p>
          <a:p>
            <a:endParaRPr lang="fr-MA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310596F-873E-488B-A9CA-91EC6DD0F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71375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990DAA-CCE3-436D-9E1F-D62299D01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4078" y="2820785"/>
            <a:ext cx="10178322" cy="1492132"/>
          </a:xfrm>
        </p:spPr>
        <p:txBody>
          <a:bodyPr>
            <a:normAutofit/>
          </a:bodyPr>
          <a:lstStyle/>
          <a:p>
            <a:pPr algn="ctr"/>
            <a:r>
              <a:rPr lang="fr-MA" sz="3600" dirty="0"/>
              <a:t>3:Présentation de l’application :</a:t>
            </a:r>
            <a:endParaRPr lang="fr-FR" sz="360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A6B366B-1FF7-4A96-9665-FEC4F9CD1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4457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3158F7-BBC1-4709-AC3E-0EDAD7758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839" y="742951"/>
            <a:ext cx="10178322" cy="342900"/>
          </a:xfrm>
        </p:spPr>
        <p:txBody>
          <a:bodyPr>
            <a:noAutofit/>
          </a:bodyPr>
          <a:lstStyle/>
          <a:p>
            <a:pPr algn="ctr"/>
            <a:r>
              <a:rPr lang="fr-MA" sz="2000" dirty="0"/>
              <a:t>Login et registration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3A8F45-7E26-4257-A983-CE032E2A4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962151"/>
            <a:ext cx="10178322" cy="303211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fr-FR" sz="1600" dirty="0">
                <a:latin typeface="Times"/>
                <a:cs typeface="Times"/>
              </a:rPr>
              <a:t>Les pages de login et registration seront construites en utilisant html5, css3 et </a:t>
            </a:r>
            <a:r>
              <a:rPr lang="fr-FR" sz="1600" dirty="0" err="1">
                <a:latin typeface="Times"/>
                <a:cs typeface="Times"/>
              </a:rPr>
              <a:t>ReactJs</a:t>
            </a:r>
            <a:r>
              <a:rPr lang="fr-FR" sz="1600" dirty="0">
                <a:latin typeface="Times"/>
                <a:cs typeface="Times"/>
              </a:rPr>
              <a:t> et pour le coté serveur, nous</a:t>
            </a:r>
            <a:endParaRPr lang="fr-FR" dirty="0"/>
          </a:p>
          <a:p>
            <a:pPr marL="0" indent="0" algn="ctr">
              <a:buNone/>
            </a:pPr>
            <a:r>
              <a:rPr lang="fr-FR" sz="1600" dirty="0">
                <a:latin typeface="Times"/>
                <a:cs typeface="Times"/>
              </a:rPr>
              <a:t> utiliserons </a:t>
            </a:r>
            <a:r>
              <a:rPr lang="fr-FR" sz="1600" dirty="0" err="1">
                <a:latin typeface="Times"/>
                <a:cs typeface="Times"/>
              </a:rPr>
              <a:t>Nodejs</a:t>
            </a:r>
            <a:r>
              <a:rPr lang="fr-FR" sz="1600" dirty="0">
                <a:latin typeface="Times"/>
                <a:cs typeface="Times"/>
              </a:rPr>
              <a:t>.</a:t>
            </a:r>
            <a:endParaRPr lang="fr-FR"/>
          </a:p>
          <a:p>
            <a:pPr algn="ctr"/>
            <a:endParaRPr lang="fr-FR" sz="2400" dirty="0">
              <a:latin typeface="Times"/>
              <a:cs typeface="Times"/>
            </a:endParaRPr>
          </a:p>
          <a:p>
            <a:pPr algn="ctr"/>
            <a:r>
              <a:rPr lang="fr-FR" sz="1600" dirty="0">
                <a:latin typeface="Times"/>
                <a:cs typeface="Times"/>
              </a:rPr>
              <a:t>Il y aura quatre types d'utilisateurs: les administrateurs (Super admin et admin) et les utilisateurs (Buyer and Seller), </a:t>
            </a:r>
            <a:r>
              <a:rPr lang="fr-FR" sz="1600" dirty="0">
                <a:latin typeface="Times"/>
                <a:ea typeface="+mn-lt"/>
                <a:cs typeface="+mn-lt"/>
              </a:rPr>
              <a:t>et</a:t>
            </a:r>
          </a:p>
          <a:p>
            <a:pPr marL="0" indent="0" algn="ctr">
              <a:buNone/>
            </a:pPr>
            <a:r>
              <a:rPr lang="fr-FR" sz="1600" dirty="0">
                <a:latin typeface="Times"/>
                <a:ea typeface="+mn-lt"/>
                <a:cs typeface="+mn-lt"/>
              </a:rPr>
              <a:t> sur le côté serveur</a:t>
            </a:r>
            <a:r>
              <a:rPr lang="fr-FR" sz="1600" dirty="0">
                <a:latin typeface="Times"/>
                <a:cs typeface="Times"/>
              </a:rPr>
              <a:t> déterminera quel type d'utilisateur et donc où les rediriger</a:t>
            </a:r>
            <a:r>
              <a:rPr lang="fr-FR" sz="1600" dirty="0"/>
              <a:t>.</a:t>
            </a:r>
            <a:endParaRPr lang="fr-FR"/>
          </a:p>
          <a:p>
            <a:pPr algn="ctr"/>
            <a:endParaRPr lang="fr-FR" sz="2400" dirty="0"/>
          </a:p>
          <a:p>
            <a:pPr algn="ctr"/>
            <a:endParaRPr lang="fr-FR" sz="24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B7ADCB9-B49A-4177-8116-49EB6755A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22244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3EA494-ED43-4A73-8713-9541CE4F4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884" y="590549"/>
            <a:ext cx="3092115" cy="685801"/>
          </a:xfrm>
        </p:spPr>
        <p:txBody>
          <a:bodyPr/>
          <a:lstStyle/>
          <a:p>
            <a:pPr algn="ctr"/>
            <a:r>
              <a:rPr lang="fr-FR" sz="1600" dirty="0">
                <a:latin typeface="Times"/>
                <a:cs typeface="Times"/>
              </a:rPr>
              <a:t>Login </a:t>
            </a:r>
            <a:r>
              <a:rPr lang="fr-FR" sz="1600" dirty="0">
                <a:latin typeface="Times"/>
                <a:ea typeface="+mn-lt"/>
                <a:cs typeface="+mn-lt"/>
              </a:rPr>
              <a:t>d</a:t>
            </a:r>
            <a:r>
              <a:rPr lang="fr-FR" sz="1600" b="0" dirty="0">
                <a:latin typeface="Times"/>
                <a:ea typeface="+mn-lt"/>
                <a:cs typeface="+mn-lt"/>
              </a:rPr>
              <a:t>es administrateurs</a:t>
            </a:r>
            <a:endParaRPr lang="fr-MA" sz="1600" dirty="0">
              <a:latin typeface="Times"/>
            </a:endParaRP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87B612DD-394A-433C-88BD-580A0D2541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2023" y="283985"/>
            <a:ext cx="6157913" cy="2914702"/>
          </a:xfrm>
        </p:spPr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5D46D7-2274-4CBD-B323-3F6809985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4" y="1823147"/>
            <a:ext cx="3092115" cy="354895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1400" dirty="0">
                <a:latin typeface="Times"/>
                <a:ea typeface="+mn-lt"/>
                <a:cs typeface="+mn-lt"/>
              </a:rPr>
              <a:t>A ce propos nous avons créé un seule</a:t>
            </a:r>
            <a:endParaRPr lang="fr-FR" dirty="0"/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super admin par Postman  et ce dernier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a créé un admin nous faisons la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validation par le langage </a:t>
            </a:r>
            <a:r>
              <a:rPr lang="fr-FR" sz="1400" dirty="0" err="1">
                <a:latin typeface="Times"/>
                <a:ea typeface="+mn-lt"/>
                <a:cs typeface="+mn-lt"/>
              </a:rPr>
              <a:t>ReactJs</a:t>
            </a:r>
            <a:r>
              <a:rPr lang="fr-FR" sz="1400" dirty="0">
                <a:latin typeface="Times"/>
                <a:ea typeface="+mn-lt"/>
                <a:cs typeface="+mn-lt"/>
              </a:rPr>
              <a:t>, et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dans ce cas nous utilisons deux entrées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user-email et mot de passe pour la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connexion</a:t>
            </a:r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2057071-EC59-4DDD-9C92-73285D434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023" y="3536124"/>
            <a:ext cx="6157913" cy="2887426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0246353-B06C-4056-A366-E1AE79858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9226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7">
            <a:extLst>
              <a:ext uri="{FF2B5EF4-FFF2-40B4-BE49-F238E27FC236}">
                <a16:creationId xmlns:a16="http://schemas.microsoft.com/office/drawing/2014/main" id="{06F0F283-C8B6-4598-89C9-C404C98A5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9">
            <a:extLst>
              <a:ext uri="{FF2B5EF4-FFF2-40B4-BE49-F238E27FC236}">
                <a16:creationId xmlns:a16="http://schemas.microsoft.com/office/drawing/2014/main" id="{E473B0C0-761B-443F-97A0-9D6E01FBB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1" y="-2"/>
            <a:ext cx="6300250" cy="6858002"/>
          </a:xfrm>
          <a:custGeom>
            <a:avLst/>
            <a:gdLst>
              <a:gd name="connsiteX0" fmla="*/ 0 w 6300250"/>
              <a:gd name="connsiteY0" fmla="*/ 0 h 6858002"/>
              <a:gd name="connsiteX1" fmla="*/ 3149600 w 6300250"/>
              <a:gd name="connsiteY1" fmla="*/ 0 h 6858002"/>
              <a:gd name="connsiteX2" fmla="*/ 3149600 w 6300250"/>
              <a:gd name="connsiteY2" fmla="*/ 2 h 6858002"/>
              <a:gd name="connsiteX3" fmla="*/ 6110455 w 6300250"/>
              <a:gd name="connsiteY3" fmla="*/ 2 h 6858002"/>
              <a:gd name="connsiteX4" fmla="*/ 6115495 w 6300250"/>
              <a:gd name="connsiteY4" fmla="*/ 66677 h 6858002"/>
              <a:gd name="connsiteX5" fmla="*/ 6123892 w 6300250"/>
              <a:gd name="connsiteY5" fmla="*/ 122239 h 6858002"/>
              <a:gd name="connsiteX6" fmla="*/ 6133970 w 6300250"/>
              <a:gd name="connsiteY6" fmla="*/ 174627 h 6858002"/>
              <a:gd name="connsiteX7" fmla="*/ 6150766 w 6300250"/>
              <a:gd name="connsiteY7" fmla="*/ 217489 h 6858002"/>
              <a:gd name="connsiteX8" fmla="*/ 6167562 w 6300250"/>
              <a:gd name="connsiteY8" fmla="*/ 260352 h 6858002"/>
              <a:gd name="connsiteX9" fmla="*/ 6187717 w 6300250"/>
              <a:gd name="connsiteY9" fmla="*/ 296864 h 6858002"/>
              <a:gd name="connsiteX10" fmla="*/ 6207872 w 6300250"/>
              <a:gd name="connsiteY10" fmla="*/ 334964 h 6858002"/>
              <a:gd name="connsiteX11" fmla="*/ 6226348 w 6300250"/>
              <a:gd name="connsiteY11" fmla="*/ 369889 h 6858002"/>
              <a:gd name="connsiteX12" fmla="*/ 6244823 w 6300250"/>
              <a:gd name="connsiteY12" fmla="*/ 409577 h 6858002"/>
              <a:gd name="connsiteX13" fmla="*/ 6261619 w 6300250"/>
              <a:gd name="connsiteY13" fmla="*/ 450852 h 6858002"/>
              <a:gd name="connsiteX14" fmla="*/ 6276736 w 6300250"/>
              <a:gd name="connsiteY14" fmla="*/ 496889 h 6858002"/>
              <a:gd name="connsiteX15" fmla="*/ 6288493 w 6300250"/>
              <a:gd name="connsiteY15" fmla="*/ 546102 h 6858002"/>
              <a:gd name="connsiteX16" fmla="*/ 6296891 w 6300250"/>
              <a:gd name="connsiteY16" fmla="*/ 606427 h 6858002"/>
              <a:gd name="connsiteX17" fmla="*/ 6300250 w 6300250"/>
              <a:gd name="connsiteY17" fmla="*/ 673102 h 6858002"/>
              <a:gd name="connsiteX18" fmla="*/ 6296891 w 6300250"/>
              <a:gd name="connsiteY18" fmla="*/ 744539 h 6858002"/>
              <a:gd name="connsiteX19" fmla="*/ 6288493 w 6300250"/>
              <a:gd name="connsiteY19" fmla="*/ 801689 h 6858002"/>
              <a:gd name="connsiteX20" fmla="*/ 6276736 w 6300250"/>
              <a:gd name="connsiteY20" fmla="*/ 854077 h 6858002"/>
              <a:gd name="connsiteX21" fmla="*/ 6261619 w 6300250"/>
              <a:gd name="connsiteY21" fmla="*/ 901702 h 6858002"/>
              <a:gd name="connsiteX22" fmla="*/ 6244823 w 6300250"/>
              <a:gd name="connsiteY22" fmla="*/ 942977 h 6858002"/>
              <a:gd name="connsiteX23" fmla="*/ 6224668 w 6300250"/>
              <a:gd name="connsiteY23" fmla="*/ 981077 h 6858002"/>
              <a:gd name="connsiteX24" fmla="*/ 6204513 w 6300250"/>
              <a:gd name="connsiteY24" fmla="*/ 1017589 h 6858002"/>
              <a:gd name="connsiteX25" fmla="*/ 6184358 w 6300250"/>
              <a:gd name="connsiteY25" fmla="*/ 1055689 h 6858002"/>
              <a:gd name="connsiteX26" fmla="*/ 6165882 w 6300250"/>
              <a:gd name="connsiteY26" fmla="*/ 1095377 h 6858002"/>
              <a:gd name="connsiteX27" fmla="*/ 6147406 w 6300250"/>
              <a:gd name="connsiteY27" fmla="*/ 1136652 h 6858002"/>
              <a:gd name="connsiteX28" fmla="*/ 6132291 w 6300250"/>
              <a:gd name="connsiteY28" fmla="*/ 1182689 h 6858002"/>
              <a:gd name="connsiteX29" fmla="*/ 6122213 w 6300250"/>
              <a:gd name="connsiteY29" fmla="*/ 1235077 h 6858002"/>
              <a:gd name="connsiteX30" fmla="*/ 6112135 w 6300250"/>
              <a:gd name="connsiteY30" fmla="*/ 1295402 h 6858002"/>
              <a:gd name="connsiteX31" fmla="*/ 6110455 w 6300250"/>
              <a:gd name="connsiteY31" fmla="*/ 1363664 h 6858002"/>
              <a:gd name="connsiteX32" fmla="*/ 6112135 w 6300250"/>
              <a:gd name="connsiteY32" fmla="*/ 1431927 h 6858002"/>
              <a:gd name="connsiteX33" fmla="*/ 6122213 w 6300250"/>
              <a:gd name="connsiteY33" fmla="*/ 1492252 h 6858002"/>
              <a:gd name="connsiteX34" fmla="*/ 6132291 w 6300250"/>
              <a:gd name="connsiteY34" fmla="*/ 1544639 h 6858002"/>
              <a:gd name="connsiteX35" fmla="*/ 6147406 w 6300250"/>
              <a:gd name="connsiteY35" fmla="*/ 1589089 h 6858002"/>
              <a:gd name="connsiteX36" fmla="*/ 6165882 w 6300250"/>
              <a:gd name="connsiteY36" fmla="*/ 1631952 h 6858002"/>
              <a:gd name="connsiteX37" fmla="*/ 6184358 w 6300250"/>
              <a:gd name="connsiteY37" fmla="*/ 1671639 h 6858002"/>
              <a:gd name="connsiteX38" fmla="*/ 6204513 w 6300250"/>
              <a:gd name="connsiteY38" fmla="*/ 1708152 h 6858002"/>
              <a:gd name="connsiteX39" fmla="*/ 6224668 w 6300250"/>
              <a:gd name="connsiteY39" fmla="*/ 1743077 h 6858002"/>
              <a:gd name="connsiteX40" fmla="*/ 6244823 w 6300250"/>
              <a:gd name="connsiteY40" fmla="*/ 1782764 h 6858002"/>
              <a:gd name="connsiteX41" fmla="*/ 6261619 w 6300250"/>
              <a:gd name="connsiteY41" fmla="*/ 1824039 h 6858002"/>
              <a:gd name="connsiteX42" fmla="*/ 6276736 w 6300250"/>
              <a:gd name="connsiteY42" fmla="*/ 1870077 h 6858002"/>
              <a:gd name="connsiteX43" fmla="*/ 6288493 w 6300250"/>
              <a:gd name="connsiteY43" fmla="*/ 1922464 h 6858002"/>
              <a:gd name="connsiteX44" fmla="*/ 6296891 w 6300250"/>
              <a:gd name="connsiteY44" fmla="*/ 1982789 h 6858002"/>
              <a:gd name="connsiteX45" fmla="*/ 6300250 w 6300250"/>
              <a:gd name="connsiteY45" fmla="*/ 2051052 h 6858002"/>
              <a:gd name="connsiteX46" fmla="*/ 6296891 w 6300250"/>
              <a:gd name="connsiteY46" fmla="*/ 2119314 h 6858002"/>
              <a:gd name="connsiteX47" fmla="*/ 6288493 w 6300250"/>
              <a:gd name="connsiteY47" fmla="*/ 2179639 h 6858002"/>
              <a:gd name="connsiteX48" fmla="*/ 6276736 w 6300250"/>
              <a:gd name="connsiteY48" fmla="*/ 2232027 h 6858002"/>
              <a:gd name="connsiteX49" fmla="*/ 6261619 w 6300250"/>
              <a:gd name="connsiteY49" fmla="*/ 2278064 h 6858002"/>
              <a:gd name="connsiteX50" fmla="*/ 6244823 w 6300250"/>
              <a:gd name="connsiteY50" fmla="*/ 2319339 h 6858002"/>
              <a:gd name="connsiteX51" fmla="*/ 6224668 w 6300250"/>
              <a:gd name="connsiteY51" fmla="*/ 2359027 h 6858002"/>
              <a:gd name="connsiteX52" fmla="*/ 6204513 w 6300250"/>
              <a:gd name="connsiteY52" fmla="*/ 2395539 h 6858002"/>
              <a:gd name="connsiteX53" fmla="*/ 6184358 w 6300250"/>
              <a:gd name="connsiteY53" fmla="*/ 2433639 h 6858002"/>
              <a:gd name="connsiteX54" fmla="*/ 6165882 w 6300250"/>
              <a:gd name="connsiteY54" fmla="*/ 2471739 h 6858002"/>
              <a:gd name="connsiteX55" fmla="*/ 6147406 w 6300250"/>
              <a:gd name="connsiteY55" fmla="*/ 2513014 h 6858002"/>
              <a:gd name="connsiteX56" fmla="*/ 6132291 w 6300250"/>
              <a:gd name="connsiteY56" fmla="*/ 2560639 h 6858002"/>
              <a:gd name="connsiteX57" fmla="*/ 6122213 w 6300250"/>
              <a:gd name="connsiteY57" fmla="*/ 2613027 h 6858002"/>
              <a:gd name="connsiteX58" fmla="*/ 6112135 w 6300250"/>
              <a:gd name="connsiteY58" fmla="*/ 2671764 h 6858002"/>
              <a:gd name="connsiteX59" fmla="*/ 6110455 w 6300250"/>
              <a:gd name="connsiteY59" fmla="*/ 2741614 h 6858002"/>
              <a:gd name="connsiteX60" fmla="*/ 6112135 w 6300250"/>
              <a:gd name="connsiteY60" fmla="*/ 2809877 h 6858002"/>
              <a:gd name="connsiteX61" fmla="*/ 6122213 w 6300250"/>
              <a:gd name="connsiteY61" fmla="*/ 2868614 h 6858002"/>
              <a:gd name="connsiteX62" fmla="*/ 6132291 w 6300250"/>
              <a:gd name="connsiteY62" fmla="*/ 2922589 h 6858002"/>
              <a:gd name="connsiteX63" fmla="*/ 6147406 w 6300250"/>
              <a:gd name="connsiteY63" fmla="*/ 2967039 h 6858002"/>
              <a:gd name="connsiteX64" fmla="*/ 6165882 w 6300250"/>
              <a:gd name="connsiteY64" fmla="*/ 3009902 h 6858002"/>
              <a:gd name="connsiteX65" fmla="*/ 6184358 w 6300250"/>
              <a:gd name="connsiteY65" fmla="*/ 3046414 h 6858002"/>
              <a:gd name="connsiteX66" fmla="*/ 6204513 w 6300250"/>
              <a:gd name="connsiteY66" fmla="*/ 3084514 h 6858002"/>
              <a:gd name="connsiteX67" fmla="*/ 6224668 w 6300250"/>
              <a:gd name="connsiteY67" fmla="*/ 3121027 h 6858002"/>
              <a:gd name="connsiteX68" fmla="*/ 6244823 w 6300250"/>
              <a:gd name="connsiteY68" fmla="*/ 3160714 h 6858002"/>
              <a:gd name="connsiteX69" fmla="*/ 6261619 w 6300250"/>
              <a:gd name="connsiteY69" fmla="*/ 3201989 h 6858002"/>
              <a:gd name="connsiteX70" fmla="*/ 6276736 w 6300250"/>
              <a:gd name="connsiteY70" fmla="*/ 3248027 h 6858002"/>
              <a:gd name="connsiteX71" fmla="*/ 6288493 w 6300250"/>
              <a:gd name="connsiteY71" fmla="*/ 3300414 h 6858002"/>
              <a:gd name="connsiteX72" fmla="*/ 6296891 w 6300250"/>
              <a:gd name="connsiteY72" fmla="*/ 3360739 h 6858002"/>
              <a:gd name="connsiteX73" fmla="*/ 6300250 w 6300250"/>
              <a:gd name="connsiteY73" fmla="*/ 3427414 h 6858002"/>
              <a:gd name="connsiteX74" fmla="*/ 6296891 w 6300250"/>
              <a:gd name="connsiteY74" fmla="*/ 3497264 h 6858002"/>
              <a:gd name="connsiteX75" fmla="*/ 6288493 w 6300250"/>
              <a:gd name="connsiteY75" fmla="*/ 3557589 h 6858002"/>
              <a:gd name="connsiteX76" fmla="*/ 6276736 w 6300250"/>
              <a:gd name="connsiteY76" fmla="*/ 3609977 h 6858002"/>
              <a:gd name="connsiteX77" fmla="*/ 6261619 w 6300250"/>
              <a:gd name="connsiteY77" fmla="*/ 3656014 h 6858002"/>
              <a:gd name="connsiteX78" fmla="*/ 6244823 w 6300250"/>
              <a:gd name="connsiteY78" fmla="*/ 3697289 h 6858002"/>
              <a:gd name="connsiteX79" fmla="*/ 6224668 w 6300250"/>
              <a:gd name="connsiteY79" fmla="*/ 3736977 h 6858002"/>
              <a:gd name="connsiteX80" fmla="*/ 6184358 w 6300250"/>
              <a:gd name="connsiteY80" fmla="*/ 3811589 h 6858002"/>
              <a:gd name="connsiteX81" fmla="*/ 6165882 w 6300250"/>
              <a:gd name="connsiteY81" fmla="*/ 3848102 h 6858002"/>
              <a:gd name="connsiteX82" fmla="*/ 6147406 w 6300250"/>
              <a:gd name="connsiteY82" fmla="*/ 3890964 h 6858002"/>
              <a:gd name="connsiteX83" fmla="*/ 6132291 w 6300250"/>
              <a:gd name="connsiteY83" fmla="*/ 3935414 h 6858002"/>
              <a:gd name="connsiteX84" fmla="*/ 6122213 w 6300250"/>
              <a:gd name="connsiteY84" fmla="*/ 3987802 h 6858002"/>
              <a:gd name="connsiteX85" fmla="*/ 6112135 w 6300250"/>
              <a:gd name="connsiteY85" fmla="*/ 4048127 h 6858002"/>
              <a:gd name="connsiteX86" fmla="*/ 6110455 w 6300250"/>
              <a:gd name="connsiteY86" fmla="*/ 4116389 h 6858002"/>
              <a:gd name="connsiteX87" fmla="*/ 6112135 w 6300250"/>
              <a:gd name="connsiteY87" fmla="*/ 4186239 h 6858002"/>
              <a:gd name="connsiteX88" fmla="*/ 6122213 w 6300250"/>
              <a:gd name="connsiteY88" fmla="*/ 4244977 h 6858002"/>
              <a:gd name="connsiteX89" fmla="*/ 6132291 w 6300250"/>
              <a:gd name="connsiteY89" fmla="*/ 4297364 h 6858002"/>
              <a:gd name="connsiteX90" fmla="*/ 6147406 w 6300250"/>
              <a:gd name="connsiteY90" fmla="*/ 4343402 h 6858002"/>
              <a:gd name="connsiteX91" fmla="*/ 6165882 w 6300250"/>
              <a:gd name="connsiteY91" fmla="*/ 4386264 h 6858002"/>
              <a:gd name="connsiteX92" fmla="*/ 6184358 w 6300250"/>
              <a:gd name="connsiteY92" fmla="*/ 4424364 h 6858002"/>
              <a:gd name="connsiteX93" fmla="*/ 6224668 w 6300250"/>
              <a:gd name="connsiteY93" fmla="*/ 4498977 h 6858002"/>
              <a:gd name="connsiteX94" fmla="*/ 6244823 w 6300250"/>
              <a:gd name="connsiteY94" fmla="*/ 4537077 h 6858002"/>
              <a:gd name="connsiteX95" fmla="*/ 6261619 w 6300250"/>
              <a:gd name="connsiteY95" fmla="*/ 4579939 h 6858002"/>
              <a:gd name="connsiteX96" fmla="*/ 6276736 w 6300250"/>
              <a:gd name="connsiteY96" fmla="*/ 4625977 h 6858002"/>
              <a:gd name="connsiteX97" fmla="*/ 6288493 w 6300250"/>
              <a:gd name="connsiteY97" fmla="*/ 4678364 h 6858002"/>
              <a:gd name="connsiteX98" fmla="*/ 6296891 w 6300250"/>
              <a:gd name="connsiteY98" fmla="*/ 4738689 h 6858002"/>
              <a:gd name="connsiteX99" fmla="*/ 6300250 w 6300250"/>
              <a:gd name="connsiteY99" fmla="*/ 4806952 h 6858002"/>
              <a:gd name="connsiteX100" fmla="*/ 6296891 w 6300250"/>
              <a:gd name="connsiteY100" fmla="*/ 4875214 h 6858002"/>
              <a:gd name="connsiteX101" fmla="*/ 6288493 w 6300250"/>
              <a:gd name="connsiteY101" fmla="*/ 4935539 h 6858002"/>
              <a:gd name="connsiteX102" fmla="*/ 6276736 w 6300250"/>
              <a:gd name="connsiteY102" fmla="*/ 4987927 h 6858002"/>
              <a:gd name="connsiteX103" fmla="*/ 6261619 w 6300250"/>
              <a:gd name="connsiteY103" fmla="*/ 5033964 h 6858002"/>
              <a:gd name="connsiteX104" fmla="*/ 6244823 w 6300250"/>
              <a:gd name="connsiteY104" fmla="*/ 5075239 h 6858002"/>
              <a:gd name="connsiteX105" fmla="*/ 6224668 w 6300250"/>
              <a:gd name="connsiteY105" fmla="*/ 5114927 h 6858002"/>
              <a:gd name="connsiteX106" fmla="*/ 6204513 w 6300250"/>
              <a:gd name="connsiteY106" fmla="*/ 5149852 h 6858002"/>
              <a:gd name="connsiteX107" fmla="*/ 6184358 w 6300250"/>
              <a:gd name="connsiteY107" fmla="*/ 5186364 h 6858002"/>
              <a:gd name="connsiteX108" fmla="*/ 6165882 w 6300250"/>
              <a:gd name="connsiteY108" fmla="*/ 5226052 h 6858002"/>
              <a:gd name="connsiteX109" fmla="*/ 6147406 w 6300250"/>
              <a:gd name="connsiteY109" fmla="*/ 5268914 h 6858002"/>
              <a:gd name="connsiteX110" fmla="*/ 6132291 w 6300250"/>
              <a:gd name="connsiteY110" fmla="*/ 5313364 h 6858002"/>
              <a:gd name="connsiteX111" fmla="*/ 6122213 w 6300250"/>
              <a:gd name="connsiteY111" fmla="*/ 5365752 h 6858002"/>
              <a:gd name="connsiteX112" fmla="*/ 6112135 w 6300250"/>
              <a:gd name="connsiteY112" fmla="*/ 5426077 h 6858002"/>
              <a:gd name="connsiteX113" fmla="*/ 6110455 w 6300250"/>
              <a:gd name="connsiteY113" fmla="*/ 5494339 h 6858002"/>
              <a:gd name="connsiteX114" fmla="*/ 6112135 w 6300250"/>
              <a:gd name="connsiteY114" fmla="*/ 5562602 h 6858002"/>
              <a:gd name="connsiteX115" fmla="*/ 6122213 w 6300250"/>
              <a:gd name="connsiteY115" fmla="*/ 5622927 h 6858002"/>
              <a:gd name="connsiteX116" fmla="*/ 6132291 w 6300250"/>
              <a:gd name="connsiteY116" fmla="*/ 5675314 h 6858002"/>
              <a:gd name="connsiteX117" fmla="*/ 6147406 w 6300250"/>
              <a:gd name="connsiteY117" fmla="*/ 5721352 h 6858002"/>
              <a:gd name="connsiteX118" fmla="*/ 6165882 w 6300250"/>
              <a:gd name="connsiteY118" fmla="*/ 5762627 h 6858002"/>
              <a:gd name="connsiteX119" fmla="*/ 6184358 w 6300250"/>
              <a:gd name="connsiteY119" fmla="*/ 5802314 h 6858002"/>
              <a:gd name="connsiteX120" fmla="*/ 6204513 w 6300250"/>
              <a:gd name="connsiteY120" fmla="*/ 5840414 h 6858002"/>
              <a:gd name="connsiteX121" fmla="*/ 6224668 w 6300250"/>
              <a:gd name="connsiteY121" fmla="*/ 5876927 h 6858002"/>
              <a:gd name="connsiteX122" fmla="*/ 6244823 w 6300250"/>
              <a:gd name="connsiteY122" fmla="*/ 5915027 h 6858002"/>
              <a:gd name="connsiteX123" fmla="*/ 6261619 w 6300250"/>
              <a:gd name="connsiteY123" fmla="*/ 5956302 h 6858002"/>
              <a:gd name="connsiteX124" fmla="*/ 6276736 w 6300250"/>
              <a:gd name="connsiteY124" fmla="*/ 6003927 h 6858002"/>
              <a:gd name="connsiteX125" fmla="*/ 6288493 w 6300250"/>
              <a:gd name="connsiteY125" fmla="*/ 6056314 h 6858002"/>
              <a:gd name="connsiteX126" fmla="*/ 6296891 w 6300250"/>
              <a:gd name="connsiteY126" fmla="*/ 6113464 h 6858002"/>
              <a:gd name="connsiteX127" fmla="*/ 6300250 w 6300250"/>
              <a:gd name="connsiteY127" fmla="*/ 6183314 h 6858002"/>
              <a:gd name="connsiteX128" fmla="*/ 6296891 w 6300250"/>
              <a:gd name="connsiteY128" fmla="*/ 6251577 h 6858002"/>
              <a:gd name="connsiteX129" fmla="*/ 6288493 w 6300250"/>
              <a:gd name="connsiteY129" fmla="*/ 6311902 h 6858002"/>
              <a:gd name="connsiteX130" fmla="*/ 6276736 w 6300250"/>
              <a:gd name="connsiteY130" fmla="*/ 6361114 h 6858002"/>
              <a:gd name="connsiteX131" fmla="*/ 6261619 w 6300250"/>
              <a:gd name="connsiteY131" fmla="*/ 6407152 h 6858002"/>
              <a:gd name="connsiteX132" fmla="*/ 6244823 w 6300250"/>
              <a:gd name="connsiteY132" fmla="*/ 6448427 h 6858002"/>
              <a:gd name="connsiteX133" fmla="*/ 6226348 w 6300250"/>
              <a:gd name="connsiteY133" fmla="*/ 6488114 h 6858002"/>
              <a:gd name="connsiteX134" fmla="*/ 6207872 w 6300250"/>
              <a:gd name="connsiteY134" fmla="*/ 6523039 h 6858002"/>
              <a:gd name="connsiteX135" fmla="*/ 6187717 w 6300250"/>
              <a:gd name="connsiteY135" fmla="*/ 6561139 h 6858002"/>
              <a:gd name="connsiteX136" fmla="*/ 6167562 w 6300250"/>
              <a:gd name="connsiteY136" fmla="*/ 6597652 h 6858002"/>
              <a:gd name="connsiteX137" fmla="*/ 6150766 w 6300250"/>
              <a:gd name="connsiteY137" fmla="*/ 6640514 h 6858002"/>
              <a:gd name="connsiteX138" fmla="*/ 6133970 w 6300250"/>
              <a:gd name="connsiteY138" fmla="*/ 6683377 h 6858002"/>
              <a:gd name="connsiteX139" fmla="*/ 6123892 w 6300250"/>
              <a:gd name="connsiteY139" fmla="*/ 6735764 h 6858002"/>
              <a:gd name="connsiteX140" fmla="*/ 6115495 w 6300250"/>
              <a:gd name="connsiteY140" fmla="*/ 6791327 h 6858002"/>
              <a:gd name="connsiteX141" fmla="*/ 6110455 w 6300250"/>
              <a:gd name="connsiteY141" fmla="*/ 6858002 h 6858002"/>
              <a:gd name="connsiteX142" fmla="*/ 3149600 w 6300250"/>
              <a:gd name="connsiteY142" fmla="*/ 6858002 h 6858002"/>
              <a:gd name="connsiteX143" fmla="*/ 2707087 w 6300250"/>
              <a:gd name="connsiteY143" fmla="*/ 6858002 h 6858002"/>
              <a:gd name="connsiteX144" fmla="*/ 0 w 6300250"/>
              <a:gd name="connsiteY144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6300250" h="6858002">
                <a:moveTo>
                  <a:pt x="0" y="0"/>
                </a:moveTo>
                <a:lnTo>
                  <a:pt x="3149600" y="0"/>
                </a:lnTo>
                <a:lnTo>
                  <a:pt x="3149600" y="2"/>
                </a:lnTo>
                <a:lnTo>
                  <a:pt x="6110455" y="2"/>
                </a:lnTo>
                <a:lnTo>
                  <a:pt x="6115495" y="66677"/>
                </a:lnTo>
                <a:lnTo>
                  <a:pt x="6123892" y="122239"/>
                </a:lnTo>
                <a:lnTo>
                  <a:pt x="6133970" y="174627"/>
                </a:lnTo>
                <a:lnTo>
                  <a:pt x="6150766" y="217489"/>
                </a:lnTo>
                <a:lnTo>
                  <a:pt x="6167562" y="260352"/>
                </a:lnTo>
                <a:lnTo>
                  <a:pt x="6187717" y="296864"/>
                </a:lnTo>
                <a:lnTo>
                  <a:pt x="6207872" y="334964"/>
                </a:lnTo>
                <a:lnTo>
                  <a:pt x="6226348" y="369889"/>
                </a:lnTo>
                <a:lnTo>
                  <a:pt x="6244823" y="409577"/>
                </a:lnTo>
                <a:lnTo>
                  <a:pt x="6261619" y="450852"/>
                </a:lnTo>
                <a:lnTo>
                  <a:pt x="6276736" y="496889"/>
                </a:lnTo>
                <a:lnTo>
                  <a:pt x="6288493" y="546102"/>
                </a:lnTo>
                <a:lnTo>
                  <a:pt x="6296891" y="606427"/>
                </a:lnTo>
                <a:lnTo>
                  <a:pt x="6300250" y="673102"/>
                </a:lnTo>
                <a:lnTo>
                  <a:pt x="6296891" y="744539"/>
                </a:lnTo>
                <a:lnTo>
                  <a:pt x="6288493" y="801689"/>
                </a:lnTo>
                <a:lnTo>
                  <a:pt x="6276736" y="854077"/>
                </a:lnTo>
                <a:lnTo>
                  <a:pt x="6261619" y="901702"/>
                </a:lnTo>
                <a:lnTo>
                  <a:pt x="6244823" y="942977"/>
                </a:lnTo>
                <a:lnTo>
                  <a:pt x="6224668" y="981077"/>
                </a:lnTo>
                <a:lnTo>
                  <a:pt x="6204513" y="1017589"/>
                </a:lnTo>
                <a:lnTo>
                  <a:pt x="6184358" y="1055689"/>
                </a:lnTo>
                <a:lnTo>
                  <a:pt x="6165882" y="1095377"/>
                </a:lnTo>
                <a:lnTo>
                  <a:pt x="6147406" y="1136652"/>
                </a:lnTo>
                <a:lnTo>
                  <a:pt x="6132291" y="1182689"/>
                </a:lnTo>
                <a:lnTo>
                  <a:pt x="6122213" y="1235077"/>
                </a:lnTo>
                <a:lnTo>
                  <a:pt x="6112135" y="1295402"/>
                </a:lnTo>
                <a:lnTo>
                  <a:pt x="6110455" y="1363664"/>
                </a:lnTo>
                <a:lnTo>
                  <a:pt x="6112135" y="1431927"/>
                </a:lnTo>
                <a:lnTo>
                  <a:pt x="6122213" y="1492252"/>
                </a:lnTo>
                <a:lnTo>
                  <a:pt x="6132291" y="1544639"/>
                </a:lnTo>
                <a:lnTo>
                  <a:pt x="6147406" y="1589089"/>
                </a:lnTo>
                <a:lnTo>
                  <a:pt x="6165882" y="1631952"/>
                </a:lnTo>
                <a:lnTo>
                  <a:pt x="6184358" y="1671639"/>
                </a:lnTo>
                <a:lnTo>
                  <a:pt x="6204513" y="1708152"/>
                </a:lnTo>
                <a:lnTo>
                  <a:pt x="6224668" y="1743077"/>
                </a:lnTo>
                <a:lnTo>
                  <a:pt x="6244823" y="1782764"/>
                </a:lnTo>
                <a:lnTo>
                  <a:pt x="6261619" y="1824039"/>
                </a:lnTo>
                <a:lnTo>
                  <a:pt x="6276736" y="1870077"/>
                </a:lnTo>
                <a:lnTo>
                  <a:pt x="6288493" y="1922464"/>
                </a:lnTo>
                <a:lnTo>
                  <a:pt x="6296891" y="1982789"/>
                </a:lnTo>
                <a:lnTo>
                  <a:pt x="6300250" y="2051052"/>
                </a:lnTo>
                <a:lnTo>
                  <a:pt x="6296891" y="2119314"/>
                </a:lnTo>
                <a:lnTo>
                  <a:pt x="6288493" y="2179639"/>
                </a:lnTo>
                <a:lnTo>
                  <a:pt x="6276736" y="2232027"/>
                </a:lnTo>
                <a:lnTo>
                  <a:pt x="6261619" y="2278064"/>
                </a:lnTo>
                <a:lnTo>
                  <a:pt x="6244823" y="2319339"/>
                </a:lnTo>
                <a:lnTo>
                  <a:pt x="6224668" y="2359027"/>
                </a:lnTo>
                <a:lnTo>
                  <a:pt x="6204513" y="2395539"/>
                </a:lnTo>
                <a:lnTo>
                  <a:pt x="6184358" y="2433639"/>
                </a:lnTo>
                <a:lnTo>
                  <a:pt x="6165882" y="2471739"/>
                </a:lnTo>
                <a:lnTo>
                  <a:pt x="6147406" y="2513014"/>
                </a:lnTo>
                <a:lnTo>
                  <a:pt x="6132291" y="2560639"/>
                </a:lnTo>
                <a:lnTo>
                  <a:pt x="6122213" y="2613027"/>
                </a:lnTo>
                <a:lnTo>
                  <a:pt x="6112135" y="2671764"/>
                </a:lnTo>
                <a:lnTo>
                  <a:pt x="6110455" y="2741614"/>
                </a:lnTo>
                <a:lnTo>
                  <a:pt x="6112135" y="2809877"/>
                </a:lnTo>
                <a:lnTo>
                  <a:pt x="6122213" y="2868614"/>
                </a:lnTo>
                <a:lnTo>
                  <a:pt x="6132291" y="2922589"/>
                </a:lnTo>
                <a:lnTo>
                  <a:pt x="6147406" y="2967039"/>
                </a:lnTo>
                <a:lnTo>
                  <a:pt x="6165882" y="3009902"/>
                </a:lnTo>
                <a:lnTo>
                  <a:pt x="6184358" y="3046414"/>
                </a:lnTo>
                <a:lnTo>
                  <a:pt x="6204513" y="3084514"/>
                </a:lnTo>
                <a:lnTo>
                  <a:pt x="6224668" y="3121027"/>
                </a:lnTo>
                <a:lnTo>
                  <a:pt x="6244823" y="3160714"/>
                </a:lnTo>
                <a:lnTo>
                  <a:pt x="6261619" y="3201989"/>
                </a:lnTo>
                <a:lnTo>
                  <a:pt x="6276736" y="3248027"/>
                </a:lnTo>
                <a:lnTo>
                  <a:pt x="6288493" y="3300414"/>
                </a:lnTo>
                <a:lnTo>
                  <a:pt x="6296891" y="3360739"/>
                </a:lnTo>
                <a:lnTo>
                  <a:pt x="6300250" y="3427414"/>
                </a:lnTo>
                <a:lnTo>
                  <a:pt x="6296891" y="3497264"/>
                </a:lnTo>
                <a:lnTo>
                  <a:pt x="6288493" y="3557589"/>
                </a:lnTo>
                <a:lnTo>
                  <a:pt x="6276736" y="3609977"/>
                </a:lnTo>
                <a:lnTo>
                  <a:pt x="6261619" y="3656014"/>
                </a:lnTo>
                <a:lnTo>
                  <a:pt x="6244823" y="3697289"/>
                </a:lnTo>
                <a:lnTo>
                  <a:pt x="6224668" y="3736977"/>
                </a:lnTo>
                <a:lnTo>
                  <a:pt x="6184358" y="3811589"/>
                </a:lnTo>
                <a:lnTo>
                  <a:pt x="6165882" y="3848102"/>
                </a:lnTo>
                <a:lnTo>
                  <a:pt x="6147406" y="3890964"/>
                </a:lnTo>
                <a:lnTo>
                  <a:pt x="6132291" y="3935414"/>
                </a:lnTo>
                <a:lnTo>
                  <a:pt x="6122213" y="3987802"/>
                </a:lnTo>
                <a:lnTo>
                  <a:pt x="6112135" y="4048127"/>
                </a:lnTo>
                <a:lnTo>
                  <a:pt x="6110455" y="4116389"/>
                </a:lnTo>
                <a:lnTo>
                  <a:pt x="6112135" y="4186239"/>
                </a:lnTo>
                <a:lnTo>
                  <a:pt x="6122213" y="4244977"/>
                </a:lnTo>
                <a:lnTo>
                  <a:pt x="6132291" y="4297364"/>
                </a:lnTo>
                <a:lnTo>
                  <a:pt x="6147406" y="4343402"/>
                </a:lnTo>
                <a:lnTo>
                  <a:pt x="6165882" y="4386264"/>
                </a:lnTo>
                <a:lnTo>
                  <a:pt x="6184358" y="4424364"/>
                </a:lnTo>
                <a:lnTo>
                  <a:pt x="6224668" y="4498977"/>
                </a:lnTo>
                <a:lnTo>
                  <a:pt x="6244823" y="4537077"/>
                </a:lnTo>
                <a:lnTo>
                  <a:pt x="6261619" y="4579939"/>
                </a:lnTo>
                <a:lnTo>
                  <a:pt x="6276736" y="4625977"/>
                </a:lnTo>
                <a:lnTo>
                  <a:pt x="6288493" y="4678364"/>
                </a:lnTo>
                <a:lnTo>
                  <a:pt x="6296891" y="4738689"/>
                </a:lnTo>
                <a:lnTo>
                  <a:pt x="6300250" y="4806952"/>
                </a:lnTo>
                <a:lnTo>
                  <a:pt x="6296891" y="4875214"/>
                </a:lnTo>
                <a:lnTo>
                  <a:pt x="6288493" y="4935539"/>
                </a:lnTo>
                <a:lnTo>
                  <a:pt x="6276736" y="4987927"/>
                </a:lnTo>
                <a:lnTo>
                  <a:pt x="6261619" y="5033964"/>
                </a:lnTo>
                <a:lnTo>
                  <a:pt x="6244823" y="5075239"/>
                </a:lnTo>
                <a:lnTo>
                  <a:pt x="6224668" y="5114927"/>
                </a:lnTo>
                <a:lnTo>
                  <a:pt x="6204513" y="5149852"/>
                </a:lnTo>
                <a:lnTo>
                  <a:pt x="6184358" y="5186364"/>
                </a:lnTo>
                <a:lnTo>
                  <a:pt x="6165882" y="5226052"/>
                </a:lnTo>
                <a:lnTo>
                  <a:pt x="6147406" y="5268914"/>
                </a:lnTo>
                <a:lnTo>
                  <a:pt x="6132291" y="5313364"/>
                </a:lnTo>
                <a:lnTo>
                  <a:pt x="6122213" y="5365752"/>
                </a:lnTo>
                <a:lnTo>
                  <a:pt x="6112135" y="5426077"/>
                </a:lnTo>
                <a:lnTo>
                  <a:pt x="6110455" y="5494339"/>
                </a:lnTo>
                <a:lnTo>
                  <a:pt x="6112135" y="5562602"/>
                </a:lnTo>
                <a:lnTo>
                  <a:pt x="6122213" y="5622927"/>
                </a:lnTo>
                <a:lnTo>
                  <a:pt x="6132291" y="5675314"/>
                </a:lnTo>
                <a:lnTo>
                  <a:pt x="6147406" y="5721352"/>
                </a:lnTo>
                <a:lnTo>
                  <a:pt x="6165882" y="5762627"/>
                </a:lnTo>
                <a:lnTo>
                  <a:pt x="6184358" y="5802314"/>
                </a:lnTo>
                <a:lnTo>
                  <a:pt x="6204513" y="5840414"/>
                </a:lnTo>
                <a:lnTo>
                  <a:pt x="6224668" y="5876927"/>
                </a:lnTo>
                <a:lnTo>
                  <a:pt x="6244823" y="5915027"/>
                </a:lnTo>
                <a:lnTo>
                  <a:pt x="6261619" y="5956302"/>
                </a:lnTo>
                <a:lnTo>
                  <a:pt x="6276736" y="6003927"/>
                </a:lnTo>
                <a:lnTo>
                  <a:pt x="6288493" y="6056314"/>
                </a:lnTo>
                <a:lnTo>
                  <a:pt x="6296891" y="6113464"/>
                </a:lnTo>
                <a:lnTo>
                  <a:pt x="6300250" y="6183314"/>
                </a:lnTo>
                <a:lnTo>
                  <a:pt x="6296891" y="6251577"/>
                </a:lnTo>
                <a:lnTo>
                  <a:pt x="6288493" y="6311902"/>
                </a:lnTo>
                <a:lnTo>
                  <a:pt x="6276736" y="6361114"/>
                </a:lnTo>
                <a:lnTo>
                  <a:pt x="6261619" y="6407152"/>
                </a:lnTo>
                <a:lnTo>
                  <a:pt x="6244823" y="6448427"/>
                </a:lnTo>
                <a:lnTo>
                  <a:pt x="6226348" y="6488114"/>
                </a:lnTo>
                <a:lnTo>
                  <a:pt x="6207872" y="6523039"/>
                </a:lnTo>
                <a:lnTo>
                  <a:pt x="6187717" y="6561139"/>
                </a:lnTo>
                <a:lnTo>
                  <a:pt x="6167562" y="6597652"/>
                </a:lnTo>
                <a:lnTo>
                  <a:pt x="6150766" y="6640514"/>
                </a:lnTo>
                <a:lnTo>
                  <a:pt x="6133970" y="6683377"/>
                </a:lnTo>
                <a:lnTo>
                  <a:pt x="6123892" y="6735764"/>
                </a:lnTo>
                <a:lnTo>
                  <a:pt x="6115495" y="6791327"/>
                </a:lnTo>
                <a:lnTo>
                  <a:pt x="6110455" y="6858002"/>
                </a:lnTo>
                <a:lnTo>
                  <a:pt x="3149600" y="6858002"/>
                </a:lnTo>
                <a:lnTo>
                  <a:pt x="2707087" y="6858002"/>
                </a:lnTo>
                <a:lnTo>
                  <a:pt x="0" y="6858002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006C-18C5-483E-B6DD-16042D0C4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933" y="1162940"/>
            <a:ext cx="4515598" cy="4532120"/>
          </a:xfrm>
        </p:spPr>
        <p:txBody>
          <a:bodyPr anchor="ctr">
            <a:normAutofit/>
          </a:bodyPr>
          <a:lstStyle/>
          <a:p>
            <a:pPr algn="ctr"/>
            <a:r>
              <a:rPr lang="fr-MA" sz="1800" dirty="0">
                <a:solidFill>
                  <a:schemeClr val="bg1"/>
                </a:solidFill>
              </a:rPr>
              <a:t>Constructeurs de projets</a:t>
            </a:r>
          </a:p>
        </p:txBody>
      </p:sp>
      <p:sp>
        <p:nvSpPr>
          <p:cNvPr id="13" name="Rectangle 11">
            <a:extLst>
              <a:ext uri="{FF2B5EF4-FFF2-40B4-BE49-F238E27FC236}">
                <a16:creationId xmlns:a16="http://schemas.microsoft.com/office/drawing/2014/main" id="{E3B475C6-1445-41C7-9360-49FD7C1C1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FDA60-4F24-4515-838D-20206B9A7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9271" y="1128451"/>
            <a:ext cx="4680729" cy="4566609"/>
          </a:xfrm>
        </p:spPr>
        <p:txBody>
          <a:bodyPr anchor="ctr">
            <a:normAutofit/>
          </a:bodyPr>
          <a:lstStyle/>
          <a:p>
            <a:pPr marL="342900" indent="-342900">
              <a:buFont typeface="Wingdings" panose="020B0604020202020204" pitchFamily="34" charset="0"/>
              <a:buChar char="§"/>
            </a:pPr>
            <a:r>
              <a:rPr lang="fr-MA" sz="2400" b="1" dirty="0"/>
              <a:t>Saloua Elabyad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1D383D9-DBF2-46C9-8C6A-E5D62D765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36278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095F0D-994A-4325-A0A4-BF2A96416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7989" y="182097"/>
            <a:ext cx="3092115" cy="1736563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fr-FR" sz="1800" b="0" dirty="0">
                <a:latin typeface="Times"/>
                <a:cs typeface="Times"/>
              </a:rPr>
              <a:t>La partie 1 :</a:t>
            </a:r>
            <a:br>
              <a:rPr lang="fr-FR" sz="1800" b="0" dirty="0">
                <a:latin typeface="Times"/>
              </a:rPr>
            </a:br>
            <a:br>
              <a:rPr lang="fr-FR" sz="1800" b="0" dirty="0">
                <a:latin typeface="Times"/>
              </a:rPr>
            </a:br>
            <a:r>
              <a:rPr lang="fr-FR" sz="1800" dirty="0">
                <a:latin typeface="Times"/>
                <a:cs typeface="Times"/>
              </a:rPr>
              <a:t> </a:t>
            </a:r>
            <a:r>
              <a:rPr lang="fr-FR" sz="1800" b="0" dirty="0">
                <a:latin typeface="Times"/>
                <a:ea typeface="+mn-lt"/>
                <a:cs typeface="+mn-lt"/>
              </a:rPr>
              <a:t>identification</a:t>
            </a:r>
            <a:r>
              <a:rPr lang="fr-FR" sz="1800" b="0" dirty="0">
                <a:latin typeface="Times"/>
                <a:cs typeface="Times"/>
              </a:rPr>
              <a:t> de (seller and Buyer )</a:t>
            </a:r>
            <a:r>
              <a:rPr lang="fr-FR" sz="1600" dirty="0"/>
              <a:t> </a:t>
            </a:r>
            <a:endParaRPr lang="fr-MA" sz="1600" dirty="0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47D6C508-7304-4525-A968-331B64AADE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4002" y="725674"/>
            <a:ext cx="5506363" cy="2281248"/>
          </a:xfrm>
        </p:spPr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3293CC8-85ED-4753-817B-2142971B24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41181" y="2317094"/>
            <a:ext cx="3092115" cy="41189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z="1400" dirty="0">
                <a:latin typeface="Times"/>
                <a:ea typeface="+mn-lt"/>
                <a:cs typeface="+mn-lt"/>
              </a:rPr>
              <a:t>En parlant de cela, nous avons</a:t>
            </a:r>
            <a:endParaRPr lang="fr-FR" dirty="0"/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également effectué la validation par le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langage </a:t>
            </a:r>
            <a:r>
              <a:rPr lang="fr-FR" sz="1400" dirty="0" err="1">
                <a:latin typeface="Times"/>
                <a:ea typeface="+mn-lt"/>
                <a:cs typeface="+mn-lt"/>
              </a:rPr>
              <a:t>ReactJs</a:t>
            </a:r>
            <a:r>
              <a:rPr lang="fr-FR" sz="1400" dirty="0">
                <a:latin typeface="Times"/>
                <a:ea typeface="+mn-lt"/>
                <a:cs typeface="+mn-lt"/>
              </a:rPr>
              <a:t>, et dans ce cas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également, nous utilisons deux entrées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d'e-mail et de mot de passe pour la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connexion pour les deux utilisateurs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vendeur et acheteur. Après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l'enregistrement, nous voyons qu'avec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les détails dans la partie suivante</a:t>
            </a:r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C960D95-865C-4ACD-9A45-EFE76BBFE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010" y="3632229"/>
            <a:ext cx="5508347" cy="2270810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B25C3A6-B9F2-4244-96D5-F43686EA0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18690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095F0D-994A-4325-A0A4-BF2A96416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884" y="233463"/>
            <a:ext cx="3092115" cy="1193496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fr-FR" sz="1600" b="0" dirty="0">
                <a:latin typeface="Times"/>
                <a:ea typeface="+mn-lt"/>
                <a:cs typeface="+mn-lt"/>
              </a:rPr>
              <a:t>LA PARTIE 2 :</a:t>
            </a:r>
            <a:br>
              <a:rPr lang="fr-FR" sz="1600" b="0" dirty="0">
                <a:latin typeface="Times"/>
                <a:ea typeface="+mn-lt"/>
                <a:cs typeface="+mn-lt"/>
              </a:rPr>
            </a:br>
            <a:br>
              <a:rPr lang="fr-FR" sz="1600" b="0" dirty="0">
                <a:latin typeface="Times"/>
                <a:ea typeface="+mn-lt"/>
                <a:cs typeface="+mn-lt"/>
              </a:rPr>
            </a:br>
            <a:r>
              <a:rPr lang="fr-FR" sz="1600" b="0" dirty="0">
                <a:latin typeface="Times"/>
                <a:ea typeface="+mn-lt"/>
                <a:cs typeface="+mn-lt"/>
              </a:rPr>
              <a:t> Inscription DE (SELLER AND BUYER )</a:t>
            </a:r>
            <a:endParaRPr lang="fr-FR" sz="1600" dirty="0">
              <a:latin typeface="Times"/>
              <a:ea typeface="+mn-lt"/>
              <a:cs typeface="+mn-lt"/>
            </a:endParaRP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47D6C508-7304-4525-A968-331B64AADE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0674" y="725674"/>
            <a:ext cx="5093018" cy="2281248"/>
          </a:xfrm>
        </p:spPr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3293CC8-85ED-4753-817B-2142971B24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5" y="1718810"/>
            <a:ext cx="3092115" cy="49382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1400" dirty="0">
                <a:latin typeface="Times"/>
                <a:ea typeface="+mn-lt"/>
                <a:cs typeface="+mn-lt"/>
              </a:rPr>
              <a:t>d'ailleurs nous avons également effectué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une validation par le langage </a:t>
            </a:r>
            <a:r>
              <a:rPr lang="fr-FR" sz="1400" dirty="0" err="1">
                <a:latin typeface="Times"/>
                <a:ea typeface="+mn-lt"/>
                <a:cs typeface="+mn-lt"/>
              </a:rPr>
              <a:t>ReactJs</a:t>
            </a:r>
            <a:r>
              <a:rPr lang="fr-FR" sz="1400" dirty="0">
                <a:latin typeface="Times"/>
                <a:ea typeface="+mn-lt"/>
                <a:cs typeface="+mn-lt"/>
              </a:rPr>
              <a:t>, et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dans ce cas nous utilisons cinq entrées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nom complet, adresse de téléphone,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adresse e-mail, numéro d'identification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fiscale pour le vendeur et mot de passe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pour l'acheteur, et pour finaliser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l'inscription, les utilisateurs ont  reçu un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email de validation du compte ,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l'acheteur (lien de validation) et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 vendeur (propre mot de passe)</a:t>
            </a:r>
          </a:p>
          <a:p>
            <a:endParaRPr lang="fr-FR" sz="1400" dirty="0">
              <a:latin typeface="Times"/>
              <a:cs typeface="Times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C960D95-865C-4ACD-9A45-EFE76BBFE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0387" y="3632229"/>
            <a:ext cx="5073592" cy="2270810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BEC3638-C2E6-4702-B590-26758971C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23746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C228FD-7E1A-470E-A4F2-B24E6D04B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295657"/>
            <a:ext cx="10178322" cy="370090"/>
          </a:xfrm>
        </p:spPr>
        <p:txBody>
          <a:bodyPr/>
          <a:lstStyle/>
          <a:p>
            <a:pPr algn="ctr"/>
            <a:r>
              <a:rPr lang="fr-FR" sz="1800" dirty="0"/>
              <a:t>Profile</a:t>
            </a:r>
            <a:endParaRPr lang="fr-MA" sz="18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0AE20F-E634-4311-AF6F-919CA97AF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869164"/>
            <a:ext cx="10178322" cy="558427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/>
            <a:r>
              <a:rPr lang="fr-FR" sz="1400" dirty="0">
                <a:latin typeface="Times"/>
                <a:cs typeface="Times"/>
              </a:rPr>
              <a:t>Une fois connecté, les utilisateurs(acheteur) sera automatiquement redirigé vers la page d'accueil pour acheter un produit , </a:t>
            </a: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et (vendeur) </a:t>
            </a:r>
            <a:r>
              <a:rPr lang="fr-FR" sz="1400" dirty="0">
                <a:latin typeface="Times"/>
                <a:ea typeface="+mn-lt"/>
                <a:cs typeface="+mn-lt"/>
              </a:rPr>
              <a:t>sera automatiquement redirigé vers Dashboard</a:t>
            </a:r>
            <a:r>
              <a:rPr lang="fr-FR" sz="1400" dirty="0">
                <a:latin typeface="Times"/>
                <a:cs typeface="Times"/>
              </a:rPr>
              <a:t> où il trouvera : </a:t>
            </a: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     </a:t>
            </a:r>
            <a:r>
              <a:rPr lang="fr-FR" sz="1400" dirty="0">
                <a:solidFill>
                  <a:srgbClr val="595959"/>
                </a:solidFill>
                <a:latin typeface="Times"/>
                <a:cs typeface="Times"/>
              </a:rPr>
              <a:t>  </a:t>
            </a: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1: Statistique : chiffre d'affaire , Produit , </a:t>
            </a:r>
            <a:r>
              <a:rPr lang="fr-FR" sz="1400" dirty="0" err="1">
                <a:solidFill>
                  <a:srgbClr val="00B0F0"/>
                </a:solidFill>
                <a:latin typeface="Times"/>
                <a:cs typeface="Times"/>
              </a:rPr>
              <a:t>Account</a:t>
            </a: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 type(starter, expert</a:t>
            </a:r>
          </a:p>
          <a:p>
            <a:pPr marL="0" indent="0" algn="ctr">
              <a:buNone/>
            </a:pP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 2: </a:t>
            </a:r>
            <a:r>
              <a:rPr lang="fr-FR" sz="1400" dirty="0" err="1">
                <a:solidFill>
                  <a:srgbClr val="00B0F0"/>
                </a:solidFill>
                <a:latin typeface="Times"/>
                <a:cs typeface="Times"/>
              </a:rPr>
              <a:t>Personal</a:t>
            </a: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 information:  </a:t>
            </a:r>
            <a:r>
              <a:rPr lang="fr-FR" sz="1400" dirty="0" err="1">
                <a:solidFill>
                  <a:srgbClr val="00B0F0"/>
                </a:solidFill>
                <a:latin typeface="Times"/>
                <a:cs typeface="Times"/>
              </a:rPr>
              <a:t>Account</a:t>
            </a: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 type , </a:t>
            </a:r>
            <a:r>
              <a:rPr lang="fr-FR" sz="1400" dirty="0" err="1">
                <a:solidFill>
                  <a:srgbClr val="00B0F0"/>
                </a:solidFill>
                <a:latin typeface="Times"/>
                <a:cs typeface="Times"/>
              </a:rPr>
              <a:t>adress</a:t>
            </a: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-email, phone </a:t>
            </a:r>
          </a:p>
          <a:p>
            <a:pPr marL="0" indent="0" algn="ctr">
              <a:buNone/>
            </a:pP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                3: Product: Tableau pour ajouter un nouveau produit</a:t>
            </a:r>
            <a:r>
              <a:rPr lang="fr-FR" sz="1400" dirty="0">
                <a:latin typeface="Times"/>
                <a:cs typeface="Times"/>
              </a:rPr>
              <a:t>                          </a:t>
            </a:r>
          </a:p>
          <a:p>
            <a:pPr marL="0" indent="0" algn="ctr">
              <a:buNone/>
            </a:pPr>
            <a:endParaRPr lang="fr-FR" sz="1400" dirty="0">
              <a:latin typeface="Times"/>
              <a:cs typeface="Times"/>
            </a:endParaRPr>
          </a:p>
          <a:p>
            <a:r>
              <a:rPr lang="fr-FR" sz="1400" dirty="0">
                <a:latin typeface="Times"/>
                <a:cs typeface="Times"/>
              </a:rPr>
              <a:t>Et pour les administrateurs (super admin) </a:t>
            </a:r>
            <a:r>
              <a:rPr lang="fr-FR" sz="1400" dirty="0">
                <a:latin typeface="Times"/>
                <a:ea typeface="+mn-lt"/>
                <a:cs typeface="+mn-lt"/>
              </a:rPr>
              <a:t>sera automatiquement redirigé vers Dashboard où il trouvera : </a:t>
            </a:r>
            <a:endParaRPr lang="fr-FR" sz="1400" dirty="0">
              <a:solidFill>
                <a:srgbClr val="595959"/>
              </a:solidFill>
              <a:latin typeface="Times"/>
              <a:ea typeface="+mn-lt"/>
              <a:cs typeface="+mn-lt"/>
            </a:endParaRPr>
          </a:p>
          <a:p>
            <a:pPr marL="0" indent="0" algn="ctr">
              <a:buNone/>
            </a:pPr>
            <a:r>
              <a:rPr lang="fr-FR" sz="1400" dirty="0">
                <a:solidFill>
                  <a:srgbClr val="00B0F0"/>
                </a:solidFill>
                <a:latin typeface="Times"/>
                <a:ea typeface="+mn-lt"/>
                <a:cs typeface="+mn-lt"/>
              </a:rPr>
              <a:t>   1: </a:t>
            </a:r>
            <a:r>
              <a:rPr lang="fr-FR" sz="1400" dirty="0" err="1">
                <a:solidFill>
                  <a:srgbClr val="00B0F0"/>
                </a:solidFill>
                <a:latin typeface="Times"/>
                <a:ea typeface="+mn-lt"/>
                <a:cs typeface="+mn-lt"/>
              </a:rPr>
              <a:t>Categorie</a:t>
            </a:r>
            <a:r>
              <a:rPr lang="fr-FR" sz="1400" dirty="0">
                <a:solidFill>
                  <a:srgbClr val="00B0F0"/>
                </a:solidFill>
                <a:latin typeface="Times"/>
                <a:ea typeface="+mn-lt"/>
                <a:cs typeface="+mn-lt"/>
              </a:rPr>
              <a:t> des produit</a:t>
            </a:r>
            <a:endParaRPr lang="fr-FR" sz="1400" dirty="0">
              <a:solidFill>
                <a:srgbClr val="595959"/>
              </a:solidFill>
              <a:latin typeface="Times"/>
              <a:ea typeface="+mn-lt"/>
              <a:cs typeface="+mn-lt"/>
            </a:endParaRPr>
          </a:p>
          <a:p>
            <a:pPr marL="0" indent="0" algn="ctr">
              <a:buNone/>
            </a:pPr>
            <a:r>
              <a:rPr lang="fr-FR" sz="1400" dirty="0">
                <a:solidFill>
                  <a:srgbClr val="00B0F0"/>
                </a:solidFill>
                <a:latin typeface="Times"/>
                <a:ea typeface="+mn-lt"/>
                <a:cs typeface="+mn-lt"/>
              </a:rPr>
              <a:t>                  2: Seller : Validation or Suppression</a:t>
            </a:r>
          </a:p>
          <a:p>
            <a:pPr marL="0" indent="0" algn="ctr">
              <a:buNone/>
            </a:pPr>
            <a:r>
              <a:rPr lang="fr-FR" sz="1400" dirty="0">
                <a:solidFill>
                  <a:srgbClr val="00B0F0"/>
                </a:solidFill>
                <a:latin typeface="Times"/>
                <a:ea typeface="+mn-lt"/>
                <a:cs typeface="+mn-lt"/>
              </a:rPr>
              <a:t>3: Bayer : Suppression</a:t>
            </a:r>
            <a:endParaRPr lang="fr-FR" sz="1400" dirty="0">
              <a:solidFill>
                <a:srgbClr val="00B0F0"/>
              </a:solidFill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         4: </a:t>
            </a:r>
            <a:r>
              <a:rPr lang="fr-FR" sz="1400" dirty="0" err="1">
                <a:solidFill>
                  <a:srgbClr val="00B0F0"/>
                </a:solidFill>
                <a:latin typeface="Times"/>
                <a:cs typeface="Times"/>
              </a:rPr>
              <a:t>Ads</a:t>
            </a: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 : Ajouter Un annonce</a:t>
            </a:r>
          </a:p>
          <a:p>
            <a:pPr marL="0" indent="0" algn="ctr">
              <a:buNone/>
            </a:pP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5:Order:</a:t>
            </a:r>
          </a:p>
          <a:p>
            <a:pPr marL="0" indent="0" algn="ctr">
              <a:buNone/>
            </a:pP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      6:Delivery Man : ajouter</a:t>
            </a:r>
          </a:p>
          <a:p>
            <a:pPr marL="0" indent="0" algn="ctr">
              <a:buNone/>
            </a:pP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                    7:Admins : Ajouter ou Supprimer</a:t>
            </a:r>
          </a:p>
          <a:p>
            <a:pPr marL="171450" indent="-171450"/>
            <a:r>
              <a:rPr lang="fr-FR" sz="1400" dirty="0">
                <a:latin typeface="Times"/>
                <a:ea typeface="+mn-lt"/>
                <a:cs typeface="+mn-lt"/>
              </a:rPr>
              <a:t>Et l'admin a la même fonction que les super admin, juste une différence, il n'a pas accès à l'ajout d'autre admin</a:t>
            </a:r>
            <a:r>
              <a:rPr lang="fr-FR" sz="1400" dirty="0">
                <a:latin typeface="Times"/>
                <a:cs typeface="Times"/>
              </a:rPr>
              <a:t> </a:t>
            </a:r>
          </a:p>
          <a:p>
            <a:pPr marL="0" indent="0" algn="ctr">
              <a:buNone/>
            </a:pPr>
            <a:endParaRPr lang="fr-FR" sz="1100" dirty="0">
              <a:solidFill>
                <a:srgbClr val="00B0F0"/>
              </a:solidFill>
            </a:endParaRPr>
          </a:p>
          <a:p>
            <a:pPr marL="0" indent="0" algn="ctr">
              <a:buNone/>
            </a:pPr>
            <a:endParaRPr lang="fr-FR" sz="1100" dirty="0">
              <a:solidFill>
                <a:srgbClr val="00B0F0"/>
              </a:solidFill>
            </a:endParaRPr>
          </a:p>
          <a:p>
            <a:pPr marL="0" indent="0" algn="ctr">
              <a:buNone/>
            </a:pPr>
            <a:endParaRPr lang="fr-FR" dirty="0">
              <a:solidFill>
                <a:srgbClr val="00B0F0"/>
              </a:solidFill>
            </a:endParaRPr>
          </a:p>
          <a:p>
            <a:pPr algn="ctr"/>
            <a:endParaRPr lang="fr-FR" sz="1100" dirty="0"/>
          </a:p>
          <a:p>
            <a:pPr marL="0" indent="0" algn="ctr">
              <a:buNone/>
            </a:pPr>
            <a:endParaRPr lang="fr-FR" sz="1100" dirty="0"/>
          </a:p>
          <a:p>
            <a:pPr algn="ctr"/>
            <a:endParaRPr lang="fr-FR" sz="1100" dirty="0"/>
          </a:p>
          <a:p>
            <a:pPr algn="ctr"/>
            <a:endParaRPr lang="fr-FR" sz="1100" dirty="0"/>
          </a:p>
          <a:p>
            <a:pPr marL="0" indent="0" algn="ctr">
              <a:buNone/>
            </a:pPr>
            <a:endParaRPr lang="fr-MA" sz="24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CE9EDF2-594E-4663-A85A-D543B9044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30162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8A9471-A311-4747-A340-78369CCAA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884" y="457200"/>
            <a:ext cx="3092115" cy="933450"/>
          </a:xfrm>
        </p:spPr>
        <p:txBody>
          <a:bodyPr>
            <a:normAutofit/>
          </a:bodyPr>
          <a:lstStyle/>
          <a:p>
            <a:pPr algn="ctr"/>
            <a:r>
              <a:rPr lang="fr-FR" sz="1600" dirty="0">
                <a:latin typeface="Times"/>
                <a:ea typeface="+mn-lt"/>
                <a:cs typeface="+mn-lt"/>
              </a:rPr>
              <a:t>PROFILE DES UTILISATEURS</a:t>
            </a:r>
            <a:endParaRPr lang="fr-FR" sz="1600" dirty="0">
              <a:latin typeface="Times"/>
            </a:endParaRP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9807AE6-CD7C-4B32-A566-8673193A6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5" y="1721284"/>
            <a:ext cx="3092115" cy="27644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z="1400" dirty="0">
                <a:latin typeface="Times"/>
                <a:cs typeface="Times"/>
              </a:rPr>
              <a:t>1: </a:t>
            </a:r>
            <a:r>
              <a:rPr lang="fr-FR" sz="1400" dirty="0">
                <a:latin typeface="Times"/>
                <a:ea typeface="+mn-lt"/>
                <a:cs typeface="+mn-lt"/>
              </a:rPr>
              <a:t>acheteur ( Buyer )</a:t>
            </a:r>
            <a:endParaRPr lang="fr-FR" sz="1400" dirty="0">
              <a:latin typeface="Times"/>
            </a:endParaRPr>
          </a:p>
          <a:p>
            <a:endParaRPr lang="fr-FR" dirty="0"/>
          </a:p>
        </p:txBody>
      </p:sp>
      <p:pic>
        <p:nvPicPr>
          <p:cNvPr id="24" name="Espace réservé du contenu 23">
            <a:extLst>
              <a:ext uri="{FF2B5EF4-FFF2-40B4-BE49-F238E27FC236}">
                <a16:creationId xmlns:a16="http://schemas.microsoft.com/office/drawing/2014/main" id="{F05A368A-7B37-4773-BA63-DA78E5097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4740" y="1049183"/>
            <a:ext cx="6421603" cy="4115973"/>
          </a:xfr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7A9D628-2A18-46BA-9221-D2E71740D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22474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8A9471-A311-4747-A340-78369CCAA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884" y="457200"/>
            <a:ext cx="3092115" cy="933450"/>
          </a:xfrm>
        </p:spPr>
        <p:txBody>
          <a:bodyPr>
            <a:normAutofit/>
          </a:bodyPr>
          <a:lstStyle/>
          <a:p>
            <a:pPr algn="ctr"/>
            <a:r>
              <a:rPr lang="fr-FR" sz="1600" dirty="0">
                <a:latin typeface="Times"/>
                <a:ea typeface="+mn-lt"/>
                <a:cs typeface="+mn-lt"/>
              </a:rPr>
              <a:t>PROFILE DES UTILISATEURS</a:t>
            </a:r>
            <a:endParaRPr lang="fr-FR" sz="1600" dirty="0">
              <a:latin typeface="Times"/>
            </a:endParaRP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9807AE6-CD7C-4B32-A566-8673193A6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5" y="1721284"/>
            <a:ext cx="3092115" cy="27644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z="1400" dirty="0">
                <a:latin typeface="Times"/>
                <a:cs typeface="Times"/>
              </a:rPr>
              <a:t>1: </a:t>
            </a:r>
            <a:r>
              <a:rPr lang="fr-FR" sz="1400" dirty="0">
                <a:latin typeface="Times"/>
                <a:ea typeface="+mn-lt"/>
                <a:cs typeface="+mn-lt"/>
              </a:rPr>
              <a:t>Vendeur( Seller)</a:t>
            </a:r>
            <a:endParaRPr lang="fr-FR" sz="1400" dirty="0">
              <a:latin typeface="Times"/>
            </a:endParaRPr>
          </a:p>
          <a:p>
            <a:endParaRPr lang="fr-FR" dirty="0"/>
          </a:p>
        </p:txBody>
      </p:sp>
      <p:pic>
        <p:nvPicPr>
          <p:cNvPr id="24" name="Espace réservé du contenu 23">
            <a:extLst>
              <a:ext uri="{FF2B5EF4-FFF2-40B4-BE49-F238E27FC236}">
                <a16:creationId xmlns:a16="http://schemas.microsoft.com/office/drawing/2014/main" id="{F05A368A-7B37-4773-BA63-DA78E5097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8612" y="114782"/>
            <a:ext cx="6076488" cy="1600665"/>
          </a:xfrm>
        </p:spPr>
      </p:pic>
      <p:pic>
        <p:nvPicPr>
          <p:cNvPr id="3" name="Espace réservé du contenu 23">
            <a:extLst>
              <a:ext uri="{FF2B5EF4-FFF2-40B4-BE49-F238E27FC236}">
                <a16:creationId xmlns:a16="http://schemas.microsoft.com/office/drawing/2014/main" id="{A064BB36-7C14-40D8-8B73-1D7526302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075" y="1791182"/>
            <a:ext cx="6077650" cy="1705050"/>
          </a:xfrm>
          <a:prstGeom prst="rect">
            <a:avLst/>
          </a:prstGeom>
        </p:spPr>
      </p:pic>
      <p:pic>
        <p:nvPicPr>
          <p:cNvPr id="6" name="Espace réservé du contenu 23">
            <a:extLst>
              <a:ext uri="{FF2B5EF4-FFF2-40B4-BE49-F238E27FC236}">
                <a16:creationId xmlns:a16="http://schemas.microsoft.com/office/drawing/2014/main" id="{A336A52C-644A-4100-BE7C-15537A3E85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644" y="5162771"/>
            <a:ext cx="6036759" cy="1631980"/>
          </a:xfrm>
          <a:prstGeom prst="rect">
            <a:avLst/>
          </a:prstGeom>
        </p:spPr>
      </p:pic>
      <p:pic>
        <p:nvPicPr>
          <p:cNvPr id="8" name="Espace réservé du contenu 23" descr="Une image contenant texte&#10;&#10;Description générée automatiquement">
            <a:extLst>
              <a:ext uri="{FF2B5EF4-FFF2-40B4-BE49-F238E27FC236}">
                <a16:creationId xmlns:a16="http://schemas.microsoft.com/office/drawing/2014/main" id="{56557B35-2064-4CD8-9C4A-4E7147D6FD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0304" y="3592843"/>
            <a:ext cx="6035525" cy="1475405"/>
          </a:xfrm>
          <a:prstGeom prst="rect">
            <a:avLst/>
          </a:pr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6E2A246-6A59-4D7E-A057-A8816E014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15446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8A9471-A311-4747-A340-78369CCAA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4213" y="457200"/>
            <a:ext cx="4115073" cy="620300"/>
          </a:xfrm>
        </p:spPr>
        <p:txBody>
          <a:bodyPr>
            <a:normAutofit/>
          </a:bodyPr>
          <a:lstStyle/>
          <a:p>
            <a:pPr algn="ctr"/>
            <a:r>
              <a:rPr lang="fr-FR" sz="1600" dirty="0">
                <a:latin typeface="Times"/>
                <a:ea typeface="+mn-lt"/>
                <a:cs typeface="+mn-lt"/>
              </a:rPr>
              <a:t>PROFILE DES </a:t>
            </a:r>
            <a:r>
              <a:rPr lang="fr-FR" sz="1600" b="0" dirty="0">
                <a:latin typeface="Times"/>
                <a:ea typeface="+mn-lt"/>
                <a:cs typeface="+mn-lt"/>
              </a:rPr>
              <a:t>ADMINSTRATEURS</a:t>
            </a:r>
            <a:endParaRPr lang="fr-FR" sz="1600" dirty="0">
              <a:latin typeface="Times"/>
            </a:endParaRP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9807AE6-CD7C-4B32-A566-8673193A6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5" y="1721284"/>
            <a:ext cx="3092115" cy="27644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z="1400" dirty="0">
                <a:latin typeface="Times"/>
                <a:ea typeface="+mn-lt"/>
                <a:cs typeface="+mn-lt"/>
              </a:rPr>
              <a:t>1: </a:t>
            </a:r>
            <a:r>
              <a:rPr lang="fr-FR" sz="1400" dirty="0" err="1">
                <a:latin typeface="Times"/>
                <a:ea typeface="+mn-lt"/>
                <a:cs typeface="+mn-lt"/>
              </a:rPr>
              <a:t>SuperAdmin</a:t>
            </a:r>
            <a:r>
              <a:rPr lang="fr-FR" sz="1400" dirty="0">
                <a:latin typeface="Times"/>
                <a:ea typeface="+mn-lt"/>
                <a:cs typeface="+mn-lt"/>
              </a:rPr>
              <a:t> ( partie1)</a:t>
            </a:r>
          </a:p>
          <a:p>
            <a:endParaRPr lang="fr-FR" dirty="0"/>
          </a:p>
        </p:txBody>
      </p:sp>
      <p:pic>
        <p:nvPicPr>
          <p:cNvPr id="24" name="Espace réservé du contenu 23">
            <a:extLst>
              <a:ext uri="{FF2B5EF4-FFF2-40B4-BE49-F238E27FC236}">
                <a16:creationId xmlns:a16="http://schemas.microsoft.com/office/drawing/2014/main" id="{F05A368A-7B37-4773-BA63-DA78E5097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0418" y="114782"/>
            <a:ext cx="6072875" cy="2206088"/>
          </a:xfrm>
        </p:spPr>
      </p:pic>
      <p:pic>
        <p:nvPicPr>
          <p:cNvPr id="5" name="Espace réservé du contenu 23">
            <a:extLst>
              <a:ext uri="{FF2B5EF4-FFF2-40B4-BE49-F238E27FC236}">
                <a16:creationId xmlns:a16="http://schemas.microsoft.com/office/drawing/2014/main" id="{AA882278-35B0-4374-8C1A-007C303FE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504" y="2396607"/>
            <a:ext cx="6077914" cy="2091267"/>
          </a:xfrm>
          <a:prstGeom prst="rect">
            <a:avLst/>
          </a:prstGeom>
        </p:spPr>
      </p:pic>
      <p:pic>
        <p:nvPicPr>
          <p:cNvPr id="7" name="Espace réservé du contenu 23">
            <a:extLst>
              <a:ext uri="{FF2B5EF4-FFF2-40B4-BE49-F238E27FC236}">
                <a16:creationId xmlns:a16="http://schemas.microsoft.com/office/drawing/2014/main" id="{21B60BE7-D75F-4E36-BFF7-A238C0E082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977" y="4605364"/>
            <a:ext cx="6070619" cy="2091267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4584919-1774-4F61-B165-14608E348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32338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8A9471-A311-4747-A340-78369CCAA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4213" y="457200"/>
            <a:ext cx="4115073" cy="620300"/>
          </a:xfrm>
        </p:spPr>
        <p:txBody>
          <a:bodyPr>
            <a:normAutofit/>
          </a:bodyPr>
          <a:lstStyle/>
          <a:p>
            <a:pPr algn="ctr"/>
            <a:r>
              <a:rPr lang="fr-FR" sz="1600" dirty="0">
                <a:latin typeface="Times"/>
                <a:ea typeface="+mn-lt"/>
                <a:cs typeface="+mn-lt"/>
              </a:rPr>
              <a:t>PROFILE DES </a:t>
            </a:r>
            <a:r>
              <a:rPr lang="fr-FR" sz="1600" b="0" dirty="0">
                <a:latin typeface="Times"/>
                <a:ea typeface="+mn-lt"/>
                <a:cs typeface="+mn-lt"/>
              </a:rPr>
              <a:t>ADMINSTRATEURS</a:t>
            </a:r>
            <a:endParaRPr lang="fr-FR" sz="1600" dirty="0">
              <a:latin typeface="Times"/>
            </a:endParaRP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9807AE6-CD7C-4B32-A566-8673193A6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5" y="1721284"/>
            <a:ext cx="3092115" cy="27644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>
                <a:ea typeface="+mn-lt"/>
                <a:cs typeface="+mn-lt"/>
              </a:rPr>
              <a:t>1</a:t>
            </a:r>
            <a:r>
              <a:rPr lang="fr-FR" sz="1400" dirty="0">
                <a:latin typeface="Times"/>
                <a:ea typeface="+mn-lt"/>
                <a:cs typeface="+mn-lt"/>
              </a:rPr>
              <a:t>: </a:t>
            </a:r>
            <a:r>
              <a:rPr lang="fr-FR" sz="1400" dirty="0" err="1">
                <a:latin typeface="Times"/>
                <a:ea typeface="+mn-lt"/>
                <a:cs typeface="+mn-lt"/>
              </a:rPr>
              <a:t>SuperAdmin</a:t>
            </a:r>
            <a:r>
              <a:rPr lang="fr-FR" sz="1400" dirty="0">
                <a:latin typeface="Times"/>
                <a:ea typeface="+mn-lt"/>
                <a:cs typeface="+mn-lt"/>
              </a:rPr>
              <a:t> ( partie2)</a:t>
            </a:r>
          </a:p>
          <a:p>
            <a:endParaRPr lang="fr-FR" dirty="0"/>
          </a:p>
        </p:txBody>
      </p:sp>
      <p:pic>
        <p:nvPicPr>
          <p:cNvPr id="24" name="Espace réservé du contenu 23">
            <a:extLst>
              <a:ext uri="{FF2B5EF4-FFF2-40B4-BE49-F238E27FC236}">
                <a16:creationId xmlns:a16="http://schemas.microsoft.com/office/drawing/2014/main" id="{F05A368A-7B37-4773-BA63-DA78E5097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3042" y="114782"/>
            <a:ext cx="6077188" cy="2206088"/>
          </a:xfrm>
        </p:spPr>
      </p:pic>
      <p:pic>
        <p:nvPicPr>
          <p:cNvPr id="5" name="Espace réservé du contenu 23">
            <a:extLst>
              <a:ext uri="{FF2B5EF4-FFF2-40B4-BE49-F238E27FC236}">
                <a16:creationId xmlns:a16="http://schemas.microsoft.com/office/drawing/2014/main" id="{AA882278-35B0-4374-8C1A-007C303FE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066" y="2396607"/>
            <a:ext cx="6076351" cy="2091267"/>
          </a:xfrm>
          <a:prstGeom prst="rect">
            <a:avLst/>
          </a:prstGeom>
        </p:spPr>
      </p:pic>
      <p:pic>
        <p:nvPicPr>
          <p:cNvPr id="7" name="Espace réservé du contenu 23">
            <a:extLst>
              <a:ext uri="{FF2B5EF4-FFF2-40B4-BE49-F238E27FC236}">
                <a16:creationId xmlns:a16="http://schemas.microsoft.com/office/drawing/2014/main" id="{21B60BE7-D75F-4E36-BFF7-A238C0E082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658" y="4605364"/>
            <a:ext cx="6069255" cy="2091267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AF51AF3F-45B2-40C2-A905-8A228293BA35}"/>
              </a:ext>
            </a:extLst>
          </p:cNvPr>
          <p:cNvSpPr txBox="1"/>
          <p:nvPr/>
        </p:nvSpPr>
        <p:spPr>
          <a:xfrm>
            <a:off x="4724400" y="3200400"/>
            <a:ext cx="27432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/>
              <a:t>Cliquez pour ajouter du texte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ACB621B-7DA7-48EC-B32D-FB354420F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27126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8A9471-A311-4747-A340-78369CCAA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4213" y="457200"/>
            <a:ext cx="4115073" cy="620300"/>
          </a:xfrm>
        </p:spPr>
        <p:txBody>
          <a:bodyPr>
            <a:normAutofit/>
          </a:bodyPr>
          <a:lstStyle/>
          <a:p>
            <a:pPr algn="ctr"/>
            <a:r>
              <a:rPr lang="fr-FR" sz="1600" dirty="0">
                <a:latin typeface="Times"/>
                <a:ea typeface="+mn-lt"/>
                <a:cs typeface="+mn-lt"/>
              </a:rPr>
              <a:t>PROFILE DES </a:t>
            </a:r>
            <a:r>
              <a:rPr lang="fr-FR" sz="1600" b="0" dirty="0">
                <a:latin typeface="Times"/>
                <a:ea typeface="+mn-lt"/>
                <a:cs typeface="+mn-lt"/>
              </a:rPr>
              <a:t>ADMINSTRATEURS</a:t>
            </a:r>
            <a:endParaRPr lang="fr-FR" sz="1600" dirty="0">
              <a:latin typeface="Times"/>
            </a:endParaRP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9807AE6-CD7C-4B32-A566-8673193A6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5" y="1721284"/>
            <a:ext cx="3092115" cy="27644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z="1400" dirty="0">
                <a:latin typeface="Times"/>
                <a:ea typeface="+mn-lt"/>
                <a:cs typeface="+mn-lt"/>
              </a:rPr>
              <a:t>1: Admin : </a:t>
            </a:r>
            <a:r>
              <a:rPr lang="fr-FR" sz="1400" dirty="0" err="1">
                <a:latin typeface="Times"/>
                <a:ea typeface="+mn-lt"/>
                <a:cs typeface="+mn-lt"/>
              </a:rPr>
              <a:t>a</a:t>
            </a:r>
            <a:r>
              <a:rPr lang="fr-FR" sz="1400" dirty="0">
                <a:latin typeface="Times"/>
                <a:ea typeface="+mn-lt"/>
                <a:cs typeface="+mn-lt"/>
              </a:rPr>
              <a:t> la même fonction que les</a:t>
            </a:r>
            <a:endParaRPr lang="fr-FR" dirty="0"/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super admin, juste une différence, il n'a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pas accès à l'ajout d'autre admin</a:t>
            </a:r>
            <a:r>
              <a:rPr lang="fr-FR" dirty="0">
                <a:ea typeface="+mn-lt"/>
                <a:cs typeface="+mn-lt"/>
              </a:rPr>
              <a:t> </a:t>
            </a:r>
            <a:endParaRPr lang="fr-FR"/>
          </a:p>
          <a:p>
            <a:endParaRPr lang="fr-FR" dirty="0"/>
          </a:p>
        </p:txBody>
      </p:sp>
      <p:pic>
        <p:nvPicPr>
          <p:cNvPr id="24" name="Espace réservé du contenu 23">
            <a:extLst>
              <a:ext uri="{FF2B5EF4-FFF2-40B4-BE49-F238E27FC236}">
                <a16:creationId xmlns:a16="http://schemas.microsoft.com/office/drawing/2014/main" id="{F05A368A-7B37-4773-BA63-DA78E5097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7555" y="2004125"/>
            <a:ext cx="5888958" cy="2853265"/>
          </a:xfr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1749BF6-1CDD-4F00-998F-EB292438A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04494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D2B257-9651-440A-A457-EC7E179FF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668135"/>
            <a:ext cx="10178322" cy="865390"/>
          </a:xfrm>
        </p:spPr>
        <p:txBody>
          <a:bodyPr>
            <a:normAutofit/>
          </a:bodyPr>
          <a:lstStyle/>
          <a:p>
            <a:pPr algn="ctr"/>
            <a:r>
              <a:rPr lang="fr-FR" sz="1800" dirty="0"/>
              <a:t>Offre&amp;&amp; </a:t>
            </a:r>
            <a:r>
              <a:rPr lang="fr-FR" sz="1800" dirty="0" err="1"/>
              <a:t>HOMe</a:t>
            </a:r>
            <a:endParaRPr lang="fr-MA" sz="1800" dirty="0" err="1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39541D-D8A7-4936-B816-6282A9B04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143125"/>
            <a:ext cx="10178322" cy="306704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1400" dirty="0">
                <a:latin typeface="Times"/>
                <a:cs typeface="Times"/>
              </a:rPr>
              <a:t>La page d'accueil (Offre )  sera principalement statique juste un vidéo simple avec un Button qui fait  la liaison avec la page (HOME) .</a:t>
            </a:r>
            <a:endParaRPr lang="fr-FR" sz="1400">
              <a:latin typeface="Times"/>
              <a:cs typeface="Times"/>
            </a:endParaRPr>
          </a:p>
          <a:p>
            <a:r>
              <a:rPr lang="fr-FR" sz="1400" dirty="0">
                <a:latin typeface="Times"/>
                <a:cs typeface="Times"/>
              </a:rPr>
              <a:t>Et pour la page à propos (Home), Il contiendra des informations sur le produit et des quelques annonces </a:t>
            </a:r>
            <a:r>
              <a:rPr lang="fr-FR" sz="2400" dirty="0">
                <a:latin typeface="Gill Sans MT"/>
                <a:cs typeface="Times"/>
              </a:rPr>
              <a:t> </a:t>
            </a:r>
            <a:endParaRPr lang="fr-FR" sz="2400" dirty="0">
              <a:latin typeface="Gill Sans MT"/>
            </a:endParaRPr>
          </a:p>
          <a:p>
            <a:pPr algn="ctr"/>
            <a:endParaRPr lang="fr-MA" sz="24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21FBF56-8874-44B6-B776-A78EA8D81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92241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A72051AB-276D-4564-8884-2F73F8F88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26" y="271798"/>
            <a:ext cx="11429999" cy="6470978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BC210A0-8779-4B63-8760-335288C0A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2051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7">
            <a:extLst>
              <a:ext uri="{FF2B5EF4-FFF2-40B4-BE49-F238E27FC236}">
                <a16:creationId xmlns:a16="http://schemas.microsoft.com/office/drawing/2014/main" id="{06F0F283-C8B6-4598-89C9-C404C98A5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9">
            <a:extLst>
              <a:ext uri="{FF2B5EF4-FFF2-40B4-BE49-F238E27FC236}">
                <a16:creationId xmlns:a16="http://schemas.microsoft.com/office/drawing/2014/main" id="{E473B0C0-761B-443F-97A0-9D6E01FBB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1" y="-2"/>
            <a:ext cx="6300250" cy="6858002"/>
          </a:xfrm>
          <a:custGeom>
            <a:avLst/>
            <a:gdLst>
              <a:gd name="connsiteX0" fmla="*/ 0 w 6300250"/>
              <a:gd name="connsiteY0" fmla="*/ 0 h 6858002"/>
              <a:gd name="connsiteX1" fmla="*/ 3149600 w 6300250"/>
              <a:gd name="connsiteY1" fmla="*/ 0 h 6858002"/>
              <a:gd name="connsiteX2" fmla="*/ 3149600 w 6300250"/>
              <a:gd name="connsiteY2" fmla="*/ 2 h 6858002"/>
              <a:gd name="connsiteX3" fmla="*/ 6110455 w 6300250"/>
              <a:gd name="connsiteY3" fmla="*/ 2 h 6858002"/>
              <a:gd name="connsiteX4" fmla="*/ 6115495 w 6300250"/>
              <a:gd name="connsiteY4" fmla="*/ 66677 h 6858002"/>
              <a:gd name="connsiteX5" fmla="*/ 6123892 w 6300250"/>
              <a:gd name="connsiteY5" fmla="*/ 122239 h 6858002"/>
              <a:gd name="connsiteX6" fmla="*/ 6133970 w 6300250"/>
              <a:gd name="connsiteY6" fmla="*/ 174627 h 6858002"/>
              <a:gd name="connsiteX7" fmla="*/ 6150766 w 6300250"/>
              <a:gd name="connsiteY7" fmla="*/ 217489 h 6858002"/>
              <a:gd name="connsiteX8" fmla="*/ 6167562 w 6300250"/>
              <a:gd name="connsiteY8" fmla="*/ 260352 h 6858002"/>
              <a:gd name="connsiteX9" fmla="*/ 6187717 w 6300250"/>
              <a:gd name="connsiteY9" fmla="*/ 296864 h 6858002"/>
              <a:gd name="connsiteX10" fmla="*/ 6207872 w 6300250"/>
              <a:gd name="connsiteY10" fmla="*/ 334964 h 6858002"/>
              <a:gd name="connsiteX11" fmla="*/ 6226348 w 6300250"/>
              <a:gd name="connsiteY11" fmla="*/ 369889 h 6858002"/>
              <a:gd name="connsiteX12" fmla="*/ 6244823 w 6300250"/>
              <a:gd name="connsiteY12" fmla="*/ 409577 h 6858002"/>
              <a:gd name="connsiteX13" fmla="*/ 6261619 w 6300250"/>
              <a:gd name="connsiteY13" fmla="*/ 450852 h 6858002"/>
              <a:gd name="connsiteX14" fmla="*/ 6276736 w 6300250"/>
              <a:gd name="connsiteY14" fmla="*/ 496889 h 6858002"/>
              <a:gd name="connsiteX15" fmla="*/ 6288493 w 6300250"/>
              <a:gd name="connsiteY15" fmla="*/ 546102 h 6858002"/>
              <a:gd name="connsiteX16" fmla="*/ 6296891 w 6300250"/>
              <a:gd name="connsiteY16" fmla="*/ 606427 h 6858002"/>
              <a:gd name="connsiteX17" fmla="*/ 6300250 w 6300250"/>
              <a:gd name="connsiteY17" fmla="*/ 673102 h 6858002"/>
              <a:gd name="connsiteX18" fmla="*/ 6296891 w 6300250"/>
              <a:gd name="connsiteY18" fmla="*/ 744539 h 6858002"/>
              <a:gd name="connsiteX19" fmla="*/ 6288493 w 6300250"/>
              <a:gd name="connsiteY19" fmla="*/ 801689 h 6858002"/>
              <a:gd name="connsiteX20" fmla="*/ 6276736 w 6300250"/>
              <a:gd name="connsiteY20" fmla="*/ 854077 h 6858002"/>
              <a:gd name="connsiteX21" fmla="*/ 6261619 w 6300250"/>
              <a:gd name="connsiteY21" fmla="*/ 901702 h 6858002"/>
              <a:gd name="connsiteX22" fmla="*/ 6244823 w 6300250"/>
              <a:gd name="connsiteY22" fmla="*/ 942977 h 6858002"/>
              <a:gd name="connsiteX23" fmla="*/ 6224668 w 6300250"/>
              <a:gd name="connsiteY23" fmla="*/ 981077 h 6858002"/>
              <a:gd name="connsiteX24" fmla="*/ 6204513 w 6300250"/>
              <a:gd name="connsiteY24" fmla="*/ 1017589 h 6858002"/>
              <a:gd name="connsiteX25" fmla="*/ 6184358 w 6300250"/>
              <a:gd name="connsiteY25" fmla="*/ 1055689 h 6858002"/>
              <a:gd name="connsiteX26" fmla="*/ 6165882 w 6300250"/>
              <a:gd name="connsiteY26" fmla="*/ 1095377 h 6858002"/>
              <a:gd name="connsiteX27" fmla="*/ 6147406 w 6300250"/>
              <a:gd name="connsiteY27" fmla="*/ 1136652 h 6858002"/>
              <a:gd name="connsiteX28" fmla="*/ 6132291 w 6300250"/>
              <a:gd name="connsiteY28" fmla="*/ 1182689 h 6858002"/>
              <a:gd name="connsiteX29" fmla="*/ 6122213 w 6300250"/>
              <a:gd name="connsiteY29" fmla="*/ 1235077 h 6858002"/>
              <a:gd name="connsiteX30" fmla="*/ 6112135 w 6300250"/>
              <a:gd name="connsiteY30" fmla="*/ 1295402 h 6858002"/>
              <a:gd name="connsiteX31" fmla="*/ 6110455 w 6300250"/>
              <a:gd name="connsiteY31" fmla="*/ 1363664 h 6858002"/>
              <a:gd name="connsiteX32" fmla="*/ 6112135 w 6300250"/>
              <a:gd name="connsiteY32" fmla="*/ 1431927 h 6858002"/>
              <a:gd name="connsiteX33" fmla="*/ 6122213 w 6300250"/>
              <a:gd name="connsiteY33" fmla="*/ 1492252 h 6858002"/>
              <a:gd name="connsiteX34" fmla="*/ 6132291 w 6300250"/>
              <a:gd name="connsiteY34" fmla="*/ 1544639 h 6858002"/>
              <a:gd name="connsiteX35" fmla="*/ 6147406 w 6300250"/>
              <a:gd name="connsiteY35" fmla="*/ 1589089 h 6858002"/>
              <a:gd name="connsiteX36" fmla="*/ 6165882 w 6300250"/>
              <a:gd name="connsiteY36" fmla="*/ 1631952 h 6858002"/>
              <a:gd name="connsiteX37" fmla="*/ 6184358 w 6300250"/>
              <a:gd name="connsiteY37" fmla="*/ 1671639 h 6858002"/>
              <a:gd name="connsiteX38" fmla="*/ 6204513 w 6300250"/>
              <a:gd name="connsiteY38" fmla="*/ 1708152 h 6858002"/>
              <a:gd name="connsiteX39" fmla="*/ 6224668 w 6300250"/>
              <a:gd name="connsiteY39" fmla="*/ 1743077 h 6858002"/>
              <a:gd name="connsiteX40" fmla="*/ 6244823 w 6300250"/>
              <a:gd name="connsiteY40" fmla="*/ 1782764 h 6858002"/>
              <a:gd name="connsiteX41" fmla="*/ 6261619 w 6300250"/>
              <a:gd name="connsiteY41" fmla="*/ 1824039 h 6858002"/>
              <a:gd name="connsiteX42" fmla="*/ 6276736 w 6300250"/>
              <a:gd name="connsiteY42" fmla="*/ 1870077 h 6858002"/>
              <a:gd name="connsiteX43" fmla="*/ 6288493 w 6300250"/>
              <a:gd name="connsiteY43" fmla="*/ 1922464 h 6858002"/>
              <a:gd name="connsiteX44" fmla="*/ 6296891 w 6300250"/>
              <a:gd name="connsiteY44" fmla="*/ 1982789 h 6858002"/>
              <a:gd name="connsiteX45" fmla="*/ 6300250 w 6300250"/>
              <a:gd name="connsiteY45" fmla="*/ 2051052 h 6858002"/>
              <a:gd name="connsiteX46" fmla="*/ 6296891 w 6300250"/>
              <a:gd name="connsiteY46" fmla="*/ 2119314 h 6858002"/>
              <a:gd name="connsiteX47" fmla="*/ 6288493 w 6300250"/>
              <a:gd name="connsiteY47" fmla="*/ 2179639 h 6858002"/>
              <a:gd name="connsiteX48" fmla="*/ 6276736 w 6300250"/>
              <a:gd name="connsiteY48" fmla="*/ 2232027 h 6858002"/>
              <a:gd name="connsiteX49" fmla="*/ 6261619 w 6300250"/>
              <a:gd name="connsiteY49" fmla="*/ 2278064 h 6858002"/>
              <a:gd name="connsiteX50" fmla="*/ 6244823 w 6300250"/>
              <a:gd name="connsiteY50" fmla="*/ 2319339 h 6858002"/>
              <a:gd name="connsiteX51" fmla="*/ 6224668 w 6300250"/>
              <a:gd name="connsiteY51" fmla="*/ 2359027 h 6858002"/>
              <a:gd name="connsiteX52" fmla="*/ 6204513 w 6300250"/>
              <a:gd name="connsiteY52" fmla="*/ 2395539 h 6858002"/>
              <a:gd name="connsiteX53" fmla="*/ 6184358 w 6300250"/>
              <a:gd name="connsiteY53" fmla="*/ 2433639 h 6858002"/>
              <a:gd name="connsiteX54" fmla="*/ 6165882 w 6300250"/>
              <a:gd name="connsiteY54" fmla="*/ 2471739 h 6858002"/>
              <a:gd name="connsiteX55" fmla="*/ 6147406 w 6300250"/>
              <a:gd name="connsiteY55" fmla="*/ 2513014 h 6858002"/>
              <a:gd name="connsiteX56" fmla="*/ 6132291 w 6300250"/>
              <a:gd name="connsiteY56" fmla="*/ 2560639 h 6858002"/>
              <a:gd name="connsiteX57" fmla="*/ 6122213 w 6300250"/>
              <a:gd name="connsiteY57" fmla="*/ 2613027 h 6858002"/>
              <a:gd name="connsiteX58" fmla="*/ 6112135 w 6300250"/>
              <a:gd name="connsiteY58" fmla="*/ 2671764 h 6858002"/>
              <a:gd name="connsiteX59" fmla="*/ 6110455 w 6300250"/>
              <a:gd name="connsiteY59" fmla="*/ 2741614 h 6858002"/>
              <a:gd name="connsiteX60" fmla="*/ 6112135 w 6300250"/>
              <a:gd name="connsiteY60" fmla="*/ 2809877 h 6858002"/>
              <a:gd name="connsiteX61" fmla="*/ 6122213 w 6300250"/>
              <a:gd name="connsiteY61" fmla="*/ 2868614 h 6858002"/>
              <a:gd name="connsiteX62" fmla="*/ 6132291 w 6300250"/>
              <a:gd name="connsiteY62" fmla="*/ 2922589 h 6858002"/>
              <a:gd name="connsiteX63" fmla="*/ 6147406 w 6300250"/>
              <a:gd name="connsiteY63" fmla="*/ 2967039 h 6858002"/>
              <a:gd name="connsiteX64" fmla="*/ 6165882 w 6300250"/>
              <a:gd name="connsiteY64" fmla="*/ 3009902 h 6858002"/>
              <a:gd name="connsiteX65" fmla="*/ 6184358 w 6300250"/>
              <a:gd name="connsiteY65" fmla="*/ 3046414 h 6858002"/>
              <a:gd name="connsiteX66" fmla="*/ 6204513 w 6300250"/>
              <a:gd name="connsiteY66" fmla="*/ 3084514 h 6858002"/>
              <a:gd name="connsiteX67" fmla="*/ 6224668 w 6300250"/>
              <a:gd name="connsiteY67" fmla="*/ 3121027 h 6858002"/>
              <a:gd name="connsiteX68" fmla="*/ 6244823 w 6300250"/>
              <a:gd name="connsiteY68" fmla="*/ 3160714 h 6858002"/>
              <a:gd name="connsiteX69" fmla="*/ 6261619 w 6300250"/>
              <a:gd name="connsiteY69" fmla="*/ 3201989 h 6858002"/>
              <a:gd name="connsiteX70" fmla="*/ 6276736 w 6300250"/>
              <a:gd name="connsiteY70" fmla="*/ 3248027 h 6858002"/>
              <a:gd name="connsiteX71" fmla="*/ 6288493 w 6300250"/>
              <a:gd name="connsiteY71" fmla="*/ 3300414 h 6858002"/>
              <a:gd name="connsiteX72" fmla="*/ 6296891 w 6300250"/>
              <a:gd name="connsiteY72" fmla="*/ 3360739 h 6858002"/>
              <a:gd name="connsiteX73" fmla="*/ 6300250 w 6300250"/>
              <a:gd name="connsiteY73" fmla="*/ 3427414 h 6858002"/>
              <a:gd name="connsiteX74" fmla="*/ 6296891 w 6300250"/>
              <a:gd name="connsiteY74" fmla="*/ 3497264 h 6858002"/>
              <a:gd name="connsiteX75" fmla="*/ 6288493 w 6300250"/>
              <a:gd name="connsiteY75" fmla="*/ 3557589 h 6858002"/>
              <a:gd name="connsiteX76" fmla="*/ 6276736 w 6300250"/>
              <a:gd name="connsiteY76" fmla="*/ 3609977 h 6858002"/>
              <a:gd name="connsiteX77" fmla="*/ 6261619 w 6300250"/>
              <a:gd name="connsiteY77" fmla="*/ 3656014 h 6858002"/>
              <a:gd name="connsiteX78" fmla="*/ 6244823 w 6300250"/>
              <a:gd name="connsiteY78" fmla="*/ 3697289 h 6858002"/>
              <a:gd name="connsiteX79" fmla="*/ 6224668 w 6300250"/>
              <a:gd name="connsiteY79" fmla="*/ 3736977 h 6858002"/>
              <a:gd name="connsiteX80" fmla="*/ 6184358 w 6300250"/>
              <a:gd name="connsiteY80" fmla="*/ 3811589 h 6858002"/>
              <a:gd name="connsiteX81" fmla="*/ 6165882 w 6300250"/>
              <a:gd name="connsiteY81" fmla="*/ 3848102 h 6858002"/>
              <a:gd name="connsiteX82" fmla="*/ 6147406 w 6300250"/>
              <a:gd name="connsiteY82" fmla="*/ 3890964 h 6858002"/>
              <a:gd name="connsiteX83" fmla="*/ 6132291 w 6300250"/>
              <a:gd name="connsiteY83" fmla="*/ 3935414 h 6858002"/>
              <a:gd name="connsiteX84" fmla="*/ 6122213 w 6300250"/>
              <a:gd name="connsiteY84" fmla="*/ 3987802 h 6858002"/>
              <a:gd name="connsiteX85" fmla="*/ 6112135 w 6300250"/>
              <a:gd name="connsiteY85" fmla="*/ 4048127 h 6858002"/>
              <a:gd name="connsiteX86" fmla="*/ 6110455 w 6300250"/>
              <a:gd name="connsiteY86" fmla="*/ 4116389 h 6858002"/>
              <a:gd name="connsiteX87" fmla="*/ 6112135 w 6300250"/>
              <a:gd name="connsiteY87" fmla="*/ 4186239 h 6858002"/>
              <a:gd name="connsiteX88" fmla="*/ 6122213 w 6300250"/>
              <a:gd name="connsiteY88" fmla="*/ 4244977 h 6858002"/>
              <a:gd name="connsiteX89" fmla="*/ 6132291 w 6300250"/>
              <a:gd name="connsiteY89" fmla="*/ 4297364 h 6858002"/>
              <a:gd name="connsiteX90" fmla="*/ 6147406 w 6300250"/>
              <a:gd name="connsiteY90" fmla="*/ 4343402 h 6858002"/>
              <a:gd name="connsiteX91" fmla="*/ 6165882 w 6300250"/>
              <a:gd name="connsiteY91" fmla="*/ 4386264 h 6858002"/>
              <a:gd name="connsiteX92" fmla="*/ 6184358 w 6300250"/>
              <a:gd name="connsiteY92" fmla="*/ 4424364 h 6858002"/>
              <a:gd name="connsiteX93" fmla="*/ 6224668 w 6300250"/>
              <a:gd name="connsiteY93" fmla="*/ 4498977 h 6858002"/>
              <a:gd name="connsiteX94" fmla="*/ 6244823 w 6300250"/>
              <a:gd name="connsiteY94" fmla="*/ 4537077 h 6858002"/>
              <a:gd name="connsiteX95" fmla="*/ 6261619 w 6300250"/>
              <a:gd name="connsiteY95" fmla="*/ 4579939 h 6858002"/>
              <a:gd name="connsiteX96" fmla="*/ 6276736 w 6300250"/>
              <a:gd name="connsiteY96" fmla="*/ 4625977 h 6858002"/>
              <a:gd name="connsiteX97" fmla="*/ 6288493 w 6300250"/>
              <a:gd name="connsiteY97" fmla="*/ 4678364 h 6858002"/>
              <a:gd name="connsiteX98" fmla="*/ 6296891 w 6300250"/>
              <a:gd name="connsiteY98" fmla="*/ 4738689 h 6858002"/>
              <a:gd name="connsiteX99" fmla="*/ 6300250 w 6300250"/>
              <a:gd name="connsiteY99" fmla="*/ 4806952 h 6858002"/>
              <a:gd name="connsiteX100" fmla="*/ 6296891 w 6300250"/>
              <a:gd name="connsiteY100" fmla="*/ 4875214 h 6858002"/>
              <a:gd name="connsiteX101" fmla="*/ 6288493 w 6300250"/>
              <a:gd name="connsiteY101" fmla="*/ 4935539 h 6858002"/>
              <a:gd name="connsiteX102" fmla="*/ 6276736 w 6300250"/>
              <a:gd name="connsiteY102" fmla="*/ 4987927 h 6858002"/>
              <a:gd name="connsiteX103" fmla="*/ 6261619 w 6300250"/>
              <a:gd name="connsiteY103" fmla="*/ 5033964 h 6858002"/>
              <a:gd name="connsiteX104" fmla="*/ 6244823 w 6300250"/>
              <a:gd name="connsiteY104" fmla="*/ 5075239 h 6858002"/>
              <a:gd name="connsiteX105" fmla="*/ 6224668 w 6300250"/>
              <a:gd name="connsiteY105" fmla="*/ 5114927 h 6858002"/>
              <a:gd name="connsiteX106" fmla="*/ 6204513 w 6300250"/>
              <a:gd name="connsiteY106" fmla="*/ 5149852 h 6858002"/>
              <a:gd name="connsiteX107" fmla="*/ 6184358 w 6300250"/>
              <a:gd name="connsiteY107" fmla="*/ 5186364 h 6858002"/>
              <a:gd name="connsiteX108" fmla="*/ 6165882 w 6300250"/>
              <a:gd name="connsiteY108" fmla="*/ 5226052 h 6858002"/>
              <a:gd name="connsiteX109" fmla="*/ 6147406 w 6300250"/>
              <a:gd name="connsiteY109" fmla="*/ 5268914 h 6858002"/>
              <a:gd name="connsiteX110" fmla="*/ 6132291 w 6300250"/>
              <a:gd name="connsiteY110" fmla="*/ 5313364 h 6858002"/>
              <a:gd name="connsiteX111" fmla="*/ 6122213 w 6300250"/>
              <a:gd name="connsiteY111" fmla="*/ 5365752 h 6858002"/>
              <a:gd name="connsiteX112" fmla="*/ 6112135 w 6300250"/>
              <a:gd name="connsiteY112" fmla="*/ 5426077 h 6858002"/>
              <a:gd name="connsiteX113" fmla="*/ 6110455 w 6300250"/>
              <a:gd name="connsiteY113" fmla="*/ 5494339 h 6858002"/>
              <a:gd name="connsiteX114" fmla="*/ 6112135 w 6300250"/>
              <a:gd name="connsiteY114" fmla="*/ 5562602 h 6858002"/>
              <a:gd name="connsiteX115" fmla="*/ 6122213 w 6300250"/>
              <a:gd name="connsiteY115" fmla="*/ 5622927 h 6858002"/>
              <a:gd name="connsiteX116" fmla="*/ 6132291 w 6300250"/>
              <a:gd name="connsiteY116" fmla="*/ 5675314 h 6858002"/>
              <a:gd name="connsiteX117" fmla="*/ 6147406 w 6300250"/>
              <a:gd name="connsiteY117" fmla="*/ 5721352 h 6858002"/>
              <a:gd name="connsiteX118" fmla="*/ 6165882 w 6300250"/>
              <a:gd name="connsiteY118" fmla="*/ 5762627 h 6858002"/>
              <a:gd name="connsiteX119" fmla="*/ 6184358 w 6300250"/>
              <a:gd name="connsiteY119" fmla="*/ 5802314 h 6858002"/>
              <a:gd name="connsiteX120" fmla="*/ 6204513 w 6300250"/>
              <a:gd name="connsiteY120" fmla="*/ 5840414 h 6858002"/>
              <a:gd name="connsiteX121" fmla="*/ 6224668 w 6300250"/>
              <a:gd name="connsiteY121" fmla="*/ 5876927 h 6858002"/>
              <a:gd name="connsiteX122" fmla="*/ 6244823 w 6300250"/>
              <a:gd name="connsiteY122" fmla="*/ 5915027 h 6858002"/>
              <a:gd name="connsiteX123" fmla="*/ 6261619 w 6300250"/>
              <a:gd name="connsiteY123" fmla="*/ 5956302 h 6858002"/>
              <a:gd name="connsiteX124" fmla="*/ 6276736 w 6300250"/>
              <a:gd name="connsiteY124" fmla="*/ 6003927 h 6858002"/>
              <a:gd name="connsiteX125" fmla="*/ 6288493 w 6300250"/>
              <a:gd name="connsiteY125" fmla="*/ 6056314 h 6858002"/>
              <a:gd name="connsiteX126" fmla="*/ 6296891 w 6300250"/>
              <a:gd name="connsiteY126" fmla="*/ 6113464 h 6858002"/>
              <a:gd name="connsiteX127" fmla="*/ 6300250 w 6300250"/>
              <a:gd name="connsiteY127" fmla="*/ 6183314 h 6858002"/>
              <a:gd name="connsiteX128" fmla="*/ 6296891 w 6300250"/>
              <a:gd name="connsiteY128" fmla="*/ 6251577 h 6858002"/>
              <a:gd name="connsiteX129" fmla="*/ 6288493 w 6300250"/>
              <a:gd name="connsiteY129" fmla="*/ 6311902 h 6858002"/>
              <a:gd name="connsiteX130" fmla="*/ 6276736 w 6300250"/>
              <a:gd name="connsiteY130" fmla="*/ 6361114 h 6858002"/>
              <a:gd name="connsiteX131" fmla="*/ 6261619 w 6300250"/>
              <a:gd name="connsiteY131" fmla="*/ 6407152 h 6858002"/>
              <a:gd name="connsiteX132" fmla="*/ 6244823 w 6300250"/>
              <a:gd name="connsiteY132" fmla="*/ 6448427 h 6858002"/>
              <a:gd name="connsiteX133" fmla="*/ 6226348 w 6300250"/>
              <a:gd name="connsiteY133" fmla="*/ 6488114 h 6858002"/>
              <a:gd name="connsiteX134" fmla="*/ 6207872 w 6300250"/>
              <a:gd name="connsiteY134" fmla="*/ 6523039 h 6858002"/>
              <a:gd name="connsiteX135" fmla="*/ 6187717 w 6300250"/>
              <a:gd name="connsiteY135" fmla="*/ 6561139 h 6858002"/>
              <a:gd name="connsiteX136" fmla="*/ 6167562 w 6300250"/>
              <a:gd name="connsiteY136" fmla="*/ 6597652 h 6858002"/>
              <a:gd name="connsiteX137" fmla="*/ 6150766 w 6300250"/>
              <a:gd name="connsiteY137" fmla="*/ 6640514 h 6858002"/>
              <a:gd name="connsiteX138" fmla="*/ 6133970 w 6300250"/>
              <a:gd name="connsiteY138" fmla="*/ 6683377 h 6858002"/>
              <a:gd name="connsiteX139" fmla="*/ 6123892 w 6300250"/>
              <a:gd name="connsiteY139" fmla="*/ 6735764 h 6858002"/>
              <a:gd name="connsiteX140" fmla="*/ 6115495 w 6300250"/>
              <a:gd name="connsiteY140" fmla="*/ 6791327 h 6858002"/>
              <a:gd name="connsiteX141" fmla="*/ 6110455 w 6300250"/>
              <a:gd name="connsiteY141" fmla="*/ 6858002 h 6858002"/>
              <a:gd name="connsiteX142" fmla="*/ 3149600 w 6300250"/>
              <a:gd name="connsiteY142" fmla="*/ 6858002 h 6858002"/>
              <a:gd name="connsiteX143" fmla="*/ 2707087 w 6300250"/>
              <a:gd name="connsiteY143" fmla="*/ 6858002 h 6858002"/>
              <a:gd name="connsiteX144" fmla="*/ 0 w 6300250"/>
              <a:gd name="connsiteY144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6300250" h="6858002">
                <a:moveTo>
                  <a:pt x="0" y="0"/>
                </a:moveTo>
                <a:lnTo>
                  <a:pt x="3149600" y="0"/>
                </a:lnTo>
                <a:lnTo>
                  <a:pt x="3149600" y="2"/>
                </a:lnTo>
                <a:lnTo>
                  <a:pt x="6110455" y="2"/>
                </a:lnTo>
                <a:lnTo>
                  <a:pt x="6115495" y="66677"/>
                </a:lnTo>
                <a:lnTo>
                  <a:pt x="6123892" y="122239"/>
                </a:lnTo>
                <a:lnTo>
                  <a:pt x="6133970" y="174627"/>
                </a:lnTo>
                <a:lnTo>
                  <a:pt x="6150766" y="217489"/>
                </a:lnTo>
                <a:lnTo>
                  <a:pt x="6167562" y="260352"/>
                </a:lnTo>
                <a:lnTo>
                  <a:pt x="6187717" y="296864"/>
                </a:lnTo>
                <a:lnTo>
                  <a:pt x="6207872" y="334964"/>
                </a:lnTo>
                <a:lnTo>
                  <a:pt x="6226348" y="369889"/>
                </a:lnTo>
                <a:lnTo>
                  <a:pt x="6244823" y="409577"/>
                </a:lnTo>
                <a:lnTo>
                  <a:pt x="6261619" y="450852"/>
                </a:lnTo>
                <a:lnTo>
                  <a:pt x="6276736" y="496889"/>
                </a:lnTo>
                <a:lnTo>
                  <a:pt x="6288493" y="546102"/>
                </a:lnTo>
                <a:lnTo>
                  <a:pt x="6296891" y="606427"/>
                </a:lnTo>
                <a:lnTo>
                  <a:pt x="6300250" y="673102"/>
                </a:lnTo>
                <a:lnTo>
                  <a:pt x="6296891" y="744539"/>
                </a:lnTo>
                <a:lnTo>
                  <a:pt x="6288493" y="801689"/>
                </a:lnTo>
                <a:lnTo>
                  <a:pt x="6276736" y="854077"/>
                </a:lnTo>
                <a:lnTo>
                  <a:pt x="6261619" y="901702"/>
                </a:lnTo>
                <a:lnTo>
                  <a:pt x="6244823" y="942977"/>
                </a:lnTo>
                <a:lnTo>
                  <a:pt x="6224668" y="981077"/>
                </a:lnTo>
                <a:lnTo>
                  <a:pt x="6204513" y="1017589"/>
                </a:lnTo>
                <a:lnTo>
                  <a:pt x="6184358" y="1055689"/>
                </a:lnTo>
                <a:lnTo>
                  <a:pt x="6165882" y="1095377"/>
                </a:lnTo>
                <a:lnTo>
                  <a:pt x="6147406" y="1136652"/>
                </a:lnTo>
                <a:lnTo>
                  <a:pt x="6132291" y="1182689"/>
                </a:lnTo>
                <a:lnTo>
                  <a:pt x="6122213" y="1235077"/>
                </a:lnTo>
                <a:lnTo>
                  <a:pt x="6112135" y="1295402"/>
                </a:lnTo>
                <a:lnTo>
                  <a:pt x="6110455" y="1363664"/>
                </a:lnTo>
                <a:lnTo>
                  <a:pt x="6112135" y="1431927"/>
                </a:lnTo>
                <a:lnTo>
                  <a:pt x="6122213" y="1492252"/>
                </a:lnTo>
                <a:lnTo>
                  <a:pt x="6132291" y="1544639"/>
                </a:lnTo>
                <a:lnTo>
                  <a:pt x="6147406" y="1589089"/>
                </a:lnTo>
                <a:lnTo>
                  <a:pt x="6165882" y="1631952"/>
                </a:lnTo>
                <a:lnTo>
                  <a:pt x="6184358" y="1671639"/>
                </a:lnTo>
                <a:lnTo>
                  <a:pt x="6204513" y="1708152"/>
                </a:lnTo>
                <a:lnTo>
                  <a:pt x="6224668" y="1743077"/>
                </a:lnTo>
                <a:lnTo>
                  <a:pt x="6244823" y="1782764"/>
                </a:lnTo>
                <a:lnTo>
                  <a:pt x="6261619" y="1824039"/>
                </a:lnTo>
                <a:lnTo>
                  <a:pt x="6276736" y="1870077"/>
                </a:lnTo>
                <a:lnTo>
                  <a:pt x="6288493" y="1922464"/>
                </a:lnTo>
                <a:lnTo>
                  <a:pt x="6296891" y="1982789"/>
                </a:lnTo>
                <a:lnTo>
                  <a:pt x="6300250" y="2051052"/>
                </a:lnTo>
                <a:lnTo>
                  <a:pt x="6296891" y="2119314"/>
                </a:lnTo>
                <a:lnTo>
                  <a:pt x="6288493" y="2179639"/>
                </a:lnTo>
                <a:lnTo>
                  <a:pt x="6276736" y="2232027"/>
                </a:lnTo>
                <a:lnTo>
                  <a:pt x="6261619" y="2278064"/>
                </a:lnTo>
                <a:lnTo>
                  <a:pt x="6244823" y="2319339"/>
                </a:lnTo>
                <a:lnTo>
                  <a:pt x="6224668" y="2359027"/>
                </a:lnTo>
                <a:lnTo>
                  <a:pt x="6204513" y="2395539"/>
                </a:lnTo>
                <a:lnTo>
                  <a:pt x="6184358" y="2433639"/>
                </a:lnTo>
                <a:lnTo>
                  <a:pt x="6165882" y="2471739"/>
                </a:lnTo>
                <a:lnTo>
                  <a:pt x="6147406" y="2513014"/>
                </a:lnTo>
                <a:lnTo>
                  <a:pt x="6132291" y="2560639"/>
                </a:lnTo>
                <a:lnTo>
                  <a:pt x="6122213" y="2613027"/>
                </a:lnTo>
                <a:lnTo>
                  <a:pt x="6112135" y="2671764"/>
                </a:lnTo>
                <a:lnTo>
                  <a:pt x="6110455" y="2741614"/>
                </a:lnTo>
                <a:lnTo>
                  <a:pt x="6112135" y="2809877"/>
                </a:lnTo>
                <a:lnTo>
                  <a:pt x="6122213" y="2868614"/>
                </a:lnTo>
                <a:lnTo>
                  <a:pt x="6132291" y="2922589"/>
                </a:lnTo>
                <a:lnTo>
                  <a:pt x="6147406" y="2967039"/>
                </a:lnTo>
                <a:lnTo>
                  <a:pt x="6165882" y="3009902"/>
                </a:lnTo>
                <a:lnTo>
                  <a:pt x="6184358" y="3046414"/>
                </a:lnTo>
                <a:lnTo>
                  <a:pt x="6204513" y="3084514"/>
                </a:lnTo>
                <a:lnTo>
                  <a:pt x="6224668" y="3121027"/>
                </a:lnTo>
                <a:lnTo>
                  <a:pt x="6244823" y="3160714"/>
                </a:lnTo>
                <a:lnTo>
                  <a:pt x="6261619" y="3201989"/>
                </a:lnTo>
                <a:lnTo>
                  <a:pt x="6276736" y="3248027"/>
                </a:lnTo>
                <a:lnTo>
                  <a:pt x="6288493" y="3300414"/>
                </a:lnTo>
                <a:lnTo>
                  <a:pt x="6296891" y="3360739"/>
                </a:lnTo>
                <a:lnTo>
                  <a:pt x="6300250" y="3427414"/>
                </a:lnTo>
                <a:lnTo>
                  <a:pt x="6296891" y="3497264"/>
                </a:lnTo>
                <a:lnTo>
                  <a:pt x="6288493" y="3557589"/>
                </a:lnTo>
                <a:lnTo>
                  <a:pt x="6276736" y="3609977"/>
                </a:lnTo>
                <a:lnTo>
                  <a:pt x="6261619" y="3656014"/>
                </a:lnTo>
                <a:lnTo>
                  <a:pt x="6244823" y="3697289"/>
                </a:lnTo>
                <a:lnTo>
                  <a:pt x="6224668" y="3736977"/>
                </a:lnTo>
                <a:lnTo>
                  <a:pt x="6184358" y="3811589"/>
                </a:lnTo>
                <a:lnTo>
                  <a:pt x="6165882" y="3848102"/>
                </a:lnTo>
                <a:lnTo>
                  <a:pt x="6147406" y="3890964"/>
                </a:lnTo>
                <a:lnTo>
                  <a:pt x="6132291" y="3935414"/>
                </a:lnTo>
                <a:lnTo>
                  <a:pt x="6122213" y="3987802"/>
                </a:lnTo>
                <a:lnTo>
                  <a:pt x="6112135" y="4048127"/>
                </a:lnTo>
                <a:lnTo>
                  <a:pt x="6110455" y="4116389"/>
                </a:lnTo>
                <a:lnTo>
                  <a:pt x="6112135" y="4186239"/>
                </a:lnTo>
                <a:lnTo>
                  <a:pt x="6122213" y="4244977"/>
                </a:lnTo>
                <a:lnTo>
                  <a:pt x="6132291" y="4297364"/>
                </a:lnTo>
                <a:lnTo>
                  <a:pt x="6147406" y="4343402"/>
                </a:lnTo>
                <a:lnTo>
                  <a:pt x="6165882" y="4386264"/>
                </a:lnTo>
                <a:lnTo>
                  <a:pt x="6184358" y="4424364"/>
                </a:lnTo>
                <a:lnTo>
                  <a:pt x="6224668" y="4498977"/>
                </a:lnTo>
                <a:lnTo>
                  <a:pt x="6244823" y="4537077"/>
                </a:lnTo>
                <a:lnTo>
                  <a:pt x="6261619" y="4579939"/>
                </a:lnTo>
                <a:lnTo>
                  <a:pt x="6276736" y="4625977"/>
                </a:lnTo>
                <a:lnTo>
                  <a:pt x="6288493" y="4678364"/>
                </a:lnTo>
                <a:lnTo>
                  <a:pt x="6296891" y="4738689"/>
                </a:lnTo>
                <a:lnTo>
                  <a:pt x="6300250" y="4806952"/>
                </a:lnTo>
                <a:lnTo>
                  <a:pt x="6296891" y="4875214"/>
                </a:lnTo>
                <a:lnTo>
                  <a:pt x="6288493" y="4935539"/>
                </a:lnTo>
                <a:lnTo>
                  <a:pt x="6276736" y="4987927"/>
                </a:lnTo>
                <a:lnTo>
                  <a:pt x="6261619" y="5033964"/>
                </a:lnTo>
                <a:lnTo>
                  <a:pt x="6244823" y="5075239"/>
                </a:lnTo>
                <a:lnTo>
                  <a:pt x="6224668" y="5114927"/>
                </a:lnTo>
                <a:lnTo>
                  <a:pt x="6204513" y="5149852"/>
                </a:lnTo>
                <a:lnTo>
                  <a:pt x="6184358" y="5186364"/>
                </a:lnTo>
                <a:lnTo>
                  <a:pt x="6165882" y="5226052"/>
                </a:lnTo>
                <a:lnTo>
                  <a:pt x="6147406" y="5268914"/>
                </a:lnTo>
                <a:lnTo>
                  <a:pt x="6132291" y="5313364"/>
                </a:lnTo>
                <a:lnTo>
                  <a:pt x="6122213" y="5365752"/>
                </a:lnTo>
                <a:lnTo>
                  <a:pt x="6112135" y="5426077"/>
                </a:lnTo>
                <a:lnTo>
                  <a:pt x="6110455" y="5494339"/>
                </a:lnTo>
                <a:lnTo>
                  <a:pt x="6112135" y="5562602"/>
                </a:lnTo>
                <a:lnTo>
                  <a:pt x="6122213" y="5622927"/>
                </a:lnTo>
                <a:lnTo>
                  <a:pt x="6132291" y="5675314"/>
                </a:lnTo>
                <a:lnTo>
                  <a:pt x="6147406" y="5721352"/>
                </a:lnTo>
                <a:lnTo>
                  <a:pt x="6165882" y="5762627"/>
                </a:lnTo>
                <a:lnTo>
                  <a:pt x="6184358" y="5802314"/>
                </a:lnTo>
                <a:lnTo>
                  <a:pt x="6204513" y="5840414"/>
                </a:lnTo>
                <a:lnTo>
                  <a:pt x="6224668" y="5876927"/>
                </a:lnTo>
                <a:lnTo>
                  <a:pt x="6244823" y="5915027"/>
                </a:lnTo>
                <a:lnTo>
                  <a:pt x="6261619" y="5956302"/>
                </a:lnTo>
                <a:lnTo>
                  <a:pt x="6276736" y="6003927"/>
                </a:lnTo>
                <a:lnTo>
                  <a:pt x="6288493" y="6056314"/>
                </a:lnTo>
                <a:lnTo>
                  <a:pt x="6296891" y="6113464"/>
                </a:lnTo>
                <a:lnTo>
                  <a:pt x="6300250" y="6183314"/>
                </a:lnTo>
                <a:lnTo>
                  <a:pt x="6296891" y="6251577"/>
                </a:lnTo>
                <a:lnTo>
                  <a:pt x="6288493" y="6311902"/>
                </a:lnTo>
                <a:lnTo>
                  <a:pt x="6276736" y="6361114"/>
                </a:lnTo>
                <a:lnTo>
                  <a:pt x="6261619" y="6407152"/>
                </a:lnTo>
                <a:lnTo>
                  <a:pt x="6244823" y="6448427"/>
                </a:lnTo>
                <a:lnTo>
                  <a:pt x="6226348" y="6488114"/>
                </a:lnTo>
                <a:lnTo>
                  <a:pt x="6207872" y="6523039"/>
                </a:lnTo>
                <a:lnTo>
                  <a:pt x="6187717" y="6561139"/>
                </a:lnTo>
                <a:lnTo>
                  <a:pt x="6167562" y="6597652"/>
                </a:lnTo>
                <a:lnTo>
                  <a:pt x="6150766" y="6640514"/>
                </a:lnTo>
                <a:lnTo>
                  <a:pt x="6133970" y="6683377"/>
                </a:lnTo>
                <a:lnTo>
                  <a:pt x="6123892" y="6735764"/>
                </a:lnTo>
                <a:lnTo>
                  <a:pt x="6115495" y="6791327"/>
                </a:lnTo>
                <a:lnTo>
                  <a:pt x="6110455" y="6858002"/>
                </a:lnTo>
                <a:lnTo>
                  <a:pt x="3149600" y="6858002"/>
                </a:lnTo>
                <a:lnTo>
                  <a:pt x="2707087" y="6858002"/>
                </a:lnTo>
                <a:lnTo>
                  <a:pt x="0" y="6858002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006C-18C5-483E-B6DD-16042D0C4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933" y="1162940"/>
            <a:ext cx="4515598" cy="4121042"/>
          </a:xfrm>
        </p:spPr>
        <p:txBody>
          <a:bodyPr anchor="ctr">
            <a:normAutofit/>
          </a:bodyPr>
          <a:lstStyle/>
          <a:p>
            <a:pPr algn="ctr"/>
            <a:r>
              <a:rPr lang="fr-MA" sz="1800" dirty="0">
                <a:solidFill>
                  <a:schemeClr val="bg1"/>
                </a:solidFill>
              </a:rPr>
              <a:t>Encadrée Par :</a:t>
            </a:r>
          </a:p>
        </p:txBody>
      </p:sp>
      <p:sp>
        <p:nvSpPr>
          <p:cNvPr id="13" name="Rectangle 11">
            <a:extLst>
              <a:ext uri="{FF2B5EF4-FFF2-40B4-BE49-F238E27FC236}">
                <a16:creationId xmlns:a16="http://schemas.microsoft.com/office/drawing/2014/main" id="{E3B475C6-1445-41C7-9360-49FD7C1C1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FDA60-4F24-4515-838D-20206B9A7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9271" y="1128451"/>
            <a:ext cx="4680729" cy="4566609"/>
          </a:xfrm>
        </p:spPr>
        <p:txBody>
          <a:bodyPr anchor="ctr">
            <a:normAutofit/>
          </a:bodyPr>
          <a:lstStyle/>
          <a:p>
            <a:r>
              <a:rPr lang="fr-MA" sz="2400" b="1"/>
              <a:t>Mr My</a:t>
            </a:r>
            <a:r>
              <a:rPr lang="fr-MA" sz="2400" b="1" dirty="0"/>
              <a:t> Youssef SBAI</a:t>
            </a:r>
            <a:endParaRPr lang="fr-FR" sz="2400" b="1" dirty="0"/>
          </a:p>
          <a:p>
            <a:endParaRPr lang="fr-MA" sz="2400" b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A935B00-4F36-4D0A-8C1C-B78F51E86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74763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A72051AB-276D-4564-8884-2F73F8F88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93" y="80932"/>
            <a:ext cx="11221232" cy="6737888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B467D29-FDD3-4563-8741-4AEF2F2BE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44607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8082BF2-3158-44EF-9974-51B3B5CCFC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5" y="1741335"/>
            <a:ext cx="3092115" cy="279230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sz="1400" dirty="0">
                <a:latin typeface="Times"/>
                <a:cs typeface="Times"/>
              </a:rPr>
              <a:t>Il y a deux fonctions dans ce site</a:t>
            </a:r>
          </a:p>
          <a:p>
            <a:r>
              <a:rPr lang="fr-FR" sz="1400" dirty="0">
                <a:latin typeface="Times"/>
                <a:cs typeface="Times"/>
              </a:rPr>
              <a:t> changer la langue et le devise </a:t>
            </a:r>
            <a:r>
              <a:rPr lang="fr-FR" sz="1400" dirty="0">
                <a:latin typeface="Times"/>
                <a:ea typeface="+mn-lt"/>
                <a:cs typeface="+mn-lt"/>
              </a:rPr>
              <a:t>comme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vous pouvez le voir</a:t>
            </a:r>
            <a:endParaRPr lang="fr-FR" sz="1400">
              <a:latin typeface="Times"/>
              <a:cs typeface="Times"/>
            </a:endParaRPr>
          </a:p>
        </p:txBody>
      </p:sp>
      <p:pic>
        <p:nvPicPr>
          <p:cNvPr id="7" name="Espace réservé du contenu 6" descr="Une image contenant texte, intérieur&#10;&#10;Description générée automatiquement">
            <a:extLst>
              <a:ext uri="{FF2B5EF4-FFF2-40B4-BE49-F238E27FC236}">
                <a16:creationId xmlns:a16="http://schemas.microsoft.com/office/drawing/2014/main" id="{9BFB2E33-8004-438C-90FB-F5A0A5E56D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1999" y="356053"/>
            <a:ext cx="6321425" cy="2770562"/>
          </a:xfrm>
        </p:spPr>
      </p:pic>
      <p:pic>
        <p:nvPicPr>
          <p:cNvPr id="10" name="Image 9" descr="Une image contenant texte, intérieur&#10;&#10;Description générée automatiquement">
            <a:extLst>
              <a:ext uri="{FF2B5EF4-FFF2-40B4-BE49-F238E27FC236}">
                <a16:creationId xmlns:a16="http://schemas.microsoft.com/office/drawing/2014/main" id="{8AC50048-D813-454A-A50E-309EBEE4D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999" y="3731384"/>
            <a:ext cx="6321425" cy="2770562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BBCAAE2-A53F-4496-B9BD-9AEDC7B19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20332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D8EB3EB-8ED8-46D6-907F-43A146629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752475"/>
            <a:ext cx="10178322" cy="701843"/>
          </a:xfrm>
        </p:spPr>
        <p:txBody>
          <a:bodyPr>
            <a:normAutofit/>
          </a:bodyPr>
          <a:lstStyle/>
          <a:p>
            <a:pPr algn="ctr"/>
            <a:r>
              <a:rPr lang="fr-MA" sz="2000" dirty="0"/>
              <a:t>Conclusion 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8B583AA-35D1-4269-A5A8-30D923931F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754607"/>
            <a:ext cx="10178322" cy="412498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fr-FR" sz="1600" dirty="0">
                <a:latin typeface="Times"/>
                <a:cs typeface="Times"/>
              </a:rPr>
              <a:t>Ce projet fait partie de notre formation en développement web chez </a:t>
            </a:r>
            <a:r>
              <a:rPr lang="fr-FR" sz="1600" dirty="0" err="1">
                <a:latin typeface="Times"/>
                <a:cs typeface="Times"/>
              </a:rPr>
              <a:t>YouCode</a:t>
            </a:r>
            <a:r>
              <a:rPr lang="fr-FR" sz="1600" dirty="0">
                <a:latin typeface="Times"/>
                <a:cs typeface="Times"/>
              </a:rPr>
              <a:t> , nous avons</a:t>
            </a:r>
            <a:endParaRPr lang="fr-FR" dirty="0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r>
              <a:rPr lang="fr-FR" sz="1600" dirty="0">
                <a:latin typeface="Times"/>
                <a:cs typeface="Times"/>
              </a:rPr>
              <a:t> réalisé ce projet qui nous l'espérons sera enrichissant pour nous et pour tous ceux qui</a:t>
            </a:r>
            <a:endParaRPr lang="fr-FR" dirty="0"/>
          </a:p>
          <a:p>
            <a:pPr marL="0" indent="0" algn="ctr">
              <a:buNone/>
            </a:pPr>
            <a:r>
              <a:rPr lang="fr-FR" sz="1600" dirty="0">
                <a:latin typeface="Times"/>
                <a:cs typeface="Times"/>
              </a:rPr>
              <a:t>consultez ce rapport qui résume deux mois de travail rigoureux. Pour le moment le site </a:t>
            </a:r>
            <a:r>
              <a:rPr lang="fr-FR" sz="1600" b="1" dirty="0">
                <a:latin typeface="Times"/>
                <a:cs typeface="Times"/>
              </a:rPr>
              <a:t>Pneu Store</a:t>
            </a:r>
          </a:p>
          <a:p>
            <a:pPr marL="0" indent="0" algn="ctr">
              <a:buNone/>
            </a:pPr>
            <a:r>
              <a:rPr lang="fr-FR" sz="1600" dirty="0">
                <a:latin typeface="Times"/>
                <a:cs typeface="Times"/>
              </a:rPr>
              <a:t>est presque terminé nous espérons qu'il trouvera les conditions nécessaires pour entrer en vigueur.</a:t>
            </a:r>
            <a:endParaRPr lang="fr-MA" sz="1600" dirty="0">
              <a:latin typeface="Times"/>
              <a:cs typeface="Times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B85F228-3C5D-4BE8-BBF9-9C63B4E34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80004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42AAAB-DAC6-40C7-8714-5BAC0BD8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657064"/>
          </a:xfrm>
        </p:spPr>
        <p:txBody>
          <a:bodyPr/>
          <a:lstStyle/>
          <a:p>
            <a:pPr algn="ctr"/>
            <a:r>
              <a:rPr lang="fr-MA" sz="2000"/>
              <a:t>7.  Table de référence</a:t>
            </a:r>
            <a:endParaRPr lang="fr-FR" sz="200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CBD519B-EA5D-4826-A156-CB59D0C4972E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00B0F0"/>
            </a:solidFill>
          </a:ln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Pour les prensentation des outils  , j'ai pu travaillé avec ces sites :</a:t>
            </a:r>
          </a:p>
          <a:p>
            <a:pPr marL="0" indent="0">
              <a:buNone/>
            </a:pPr>
            <a:r>
              <a:rPr lang="fr-FR"/>
              <a:t>  HTML : </a:t>
            </a:r>
            <a:r>
              <a:rPr lang="fr-FR" u="sng" dirty="0">
                <a:ea typeface="+mn-lt"/>
                <a:cs typeface="+mn-lt"/>
                <a:hlinkClick r:id="rId2"/>
              </a:rPr>
              <a:t>https://developer.mozilla.org/fr/docs/Web/HTML</a:t>
            </a:r>
            <a:endParaRPr lang="fr-FR" u="sng" dirty="0"/>
          </a:p>
          <a:p>
            <a:pPr marL="0" indent="0">
              <a:buNone/>
            </a:pPr>
            <a:r>
              <a:rPr lang="fr-FR"/>
              <a:t>  CSS :</a:t>
            </a:r>
            <a:r>
              <a:rPr lang="fr-FR" u="sng" dirty="0"/>
              <a:t> </a:t>
            </a:r>
            <a:r>
              <a:rPr lang="fr-FR" u="sng" dirty="0">
                <a:ea typeface="+mn-lt"/>
                <a:cs typeface="+mn-lt"/>
                <a:hlinkClick r:id="rId3"/>
              </a:rPr>
              <a:t>https://www.futura-sciences.com/tech/definitions/internet-css-4050/</a:t>
            </a:r>
            <a:endParaRPr lang="fr-FR" u="sng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fr-FR"/>
              <a:t>  JavaScript : </a:t>
            </a:r>
            <a:r>
              <a:rPr lang="fr-FR" u="sng" dirty="0">
                <a:ea typeface="+mn-lt"/>
                <a:cs typeface="+mn-lt"/>
                <a:hlinkClick r:id="rId4"/>
              </a:rPr>
              <a:t>https://fr.wikipedia.org/wiki/JavaScript</a:t>
            </a:r>
            <a:endParaRPr lang="fr-FR" u="sng" dirty="0"/>
          </a:p>
          <a:p>
            <a:pPr marL="0" indent="0">
              <a:buNone/>
            </a:pPr>
            <a:r>
              <a:rPr lang="fr-FR"/>
              <a:t>  NodeJs :</a:t>
            </a:r>
            <a:r>
              <a:rPr lang="fr-FR" u="sng" dirty="0"/>
              <a:t> </a:t>
            </a:r>
            <a:r>
              <a:rPr lang="fr-FR" u="sng" dirty="0">
                <a:ea typeface="+mn-lt"/>
                <a:cs typeface="+mn-lt"/>
                <a:hlinkClick r:id="rId5"/>
              </a:rPr>
              <a:t>http://igm.univ-mlv.fr/~dr/XPOSE2012/NodeJS/presentation.html</a:t>
            </a:r>
            <a:endParaRPr lang="fr-FR" u="sng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fr-FR"/>
              <a:t>  MongoDB : </a:t>
            </a:r>
            <a:r>
              <a:rPr lang="fr-FR" u="sng" dirty="0">
                <a:ea typeface="+mn-lt"/>
                <a:cs typeface="+mn-lt"/>
                <a:hlinkClick r:id="rId6"/>
              </a:rPr>
              <a:t>https://stph.scenari-community.org/contribs/nos/Mongo1/co/presentation.html</a:t>
            </a:r>
            <a:endParaRPr lang="fr-FR" u="sng" dirty="0"/>
          </a:p>
          <a:p>
            <a:pPr marL="0" indent="0">
              <a:buNone/>
            </a:pPr>
            <a:r>
              <a:rPr lang="fr-FR"/>
              <a:t>  REACT : </a:t>
            </a:r>
            <a:r>
              <a:rPr lang="fr-FR" u="sng"/>
              <a:t> </a:t>
            </a:r>
            <a:r>
              <a:rPr lang="fr-FR" u="sng" dirty="0">
                <a:ea typeface="+mn-lt"/>
                <a:cs typeface="+mn-lt"/>
                <a:hlinkClick r:id="rId7"/>
              </a:rPr>
              <a:t>https://devstory.net/12115/introduction-a-react</a:t>
            </a:r>
            <a:endParaRPr lang="fr-FR" u="sng" dirty="0"/>
          </a:p>
          <a:p>
            <a:pPr marL="0" indent="0">
              <a:buNone/>
            </a:pPr>
            <a:endParaRPr lang="fr-FR" u="sng" dirty="0"/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B17C665-0555-44C3-9DDF-13A9124C2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829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BD8484-00DA-42FD-BC18-726A85985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728021"/>
            <a:ext cx="10178322" cy="596023"/>
          </a:xfrm>
        </p:spPr>
        <p:txBody>
          <a:bodyPr>
            <a:normAutofit/>
          </a:bodyPr>
          <a:lstStyle/>
          <a:p>
            <a:pPr algn="ctr"/>
            <a:r>
              <a:rPr lang="fr-MA" sz="2000" dirty="0"/>
              <a:t>1. remerciements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BA0A713-7F5A-43CC-8D3D-93F852AA45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4529" y="1813259"/>
            <a:ext cx="10178322" cy="347929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fr-FR" sz="1400" dirty="0">
                <a:latin typeface="Times"/>
                <a:cs typeface="Times"/>
              </a:rPr>
              <a:t>En préambule à ce mémoire, nous remercions Dieu qui nous a aidés et nous a donné le</a:t>
            </a:r>
            <a:endParaRPr lang="fr-FR"/>
          </a:p>
          <a:p>
            <a:pPr marL="0" indent="0" algn="ctr">
              <a:lnSpc>
                <a:spcPct val="150000"/>
              </a:lnSpc>
              <a:buNone/>
            </a:pPr>
            <a:r>
              <a:rPr lang="fr-FR" sz="1400" dirty="0">
                <a:latin typeface="Times"/>
                <a:cs typeface="Times"/>
              </a:rPr>
              <a:t>patience et courage pendant ces longues périodes d'étude.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fr-FR" sz="1400" dirty="0">
                <a:latin typeface="Times"/>
                <a:cs typeface="Times"/>
              </a:rPr>
              <a:t>Nous remercions également les professeurs et le personnel administratif de </a:t>
            </a:r>
            <a:r>
              <a:rPr lang="fr-FR" sz="1400" err="1">
                <a:latin typeface="Times"/>
                <a:cs typeface="Times"/>
              </a:rPr>
              <a:t>YouCode</a:t>
            </a:r>
            <a:r>
              <a:rPr lang="fr-FR" sz="1400" dirty="0">
                <a:latin typeface="Times"/>
                <a:cs typeface="Times"/>
              </a:rPr>
              <a:t> qui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fr-FR" sz="1400" dirty="0">
                <a:latin typeface="Times"/>
                <a:cs typeface="Times"/>
              </a:rPr>
              <a:t>faire de grands efforts pour nous fournir une très bonne formation.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fr-FR" sz="1400" dirty="0">
                <a:latin typeface="Times"/>
                <a:cs typeface="Times"/>
              </a:rPr>
              <a:t>nous remercions sincèrement </a:t>
            </a:r>
            <a:r>
              <a:rPr lang="fr-MA" sz="1400" dirty="0">
                <a:latin typeface="Times"/>
                <a:cs typeface="Times"/>
              </a:rPr>
              <a:t>My Youssef SBAI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fr-FR" sz="1400" dirty="0">
                <a:latin typeface="Times"/>
                <a:ea typeface="+mn-lt"/>
                <a:cs typeface="+mn-lt"/>
              </a:rPr>
              <a:t>notre superviseur</a:t>
            </a:r>
            <a:r>
              <a:rPr lang="fr-FR" sz="1400" dirty="0">
                <a:latin typeface="Times"/>
                <a:cs typeface="Times"/>
              </a:rPr>
              <a:t> , qui est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fr-FR" sz="1400" dirty="0">
                <a:latin typeface="Times"/>
                <a:cs typeface="Times"/>
              </a:rPr>
              <a:t>toujours montré disponible tout au long de la réalisation de ce projet, donc pour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fr-FR" sz="1400" dirty="0">
                <a:latin typeface="Times"/>
                <a:cs typeface="Times"/>
              </a:rPr>
              <a:t>l'inspiration, l'aide et le temps qu’elles ont eu la gentillesse de leur consacrer.</a:t>
            </a:r>
            <a:endParaRPr lang="fr-MA" sz="1400" dirty="0">
              <a:latin typeface="Times"/>
              <a:cs typeface="Times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9F09E87-012B-4EDF-B817-632478CDF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1766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48A8DA-FB78-4369-B0AD-E4727EC29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214297"/>
            <a:ext cx="10178322" cy="596023"/>
          </a:xfrm>
        </p:spPr>
        <p:txBody>
          <a:bodyPr>
            <a:normAutofit/>
          </a:bodyPr>
          <a:lstStyle/>
          <a:p>
            <a:pPr algn="ctr"/>
            <a:r>
              <a:rPr lang="fr-MA" sz="2000" dirty="0"/>
              <a:t>2. </a:t>
            </a:r>
            <a:r>
              <a:rPr lang="fr-FR" sz="2000"/>
              <a:t>Table de Matière</a:t>
            </a:r>
            <a:endParaRPr lang="fr-MA" sz="200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15E0C56-87E2-46F4-A4B6-1B8E8BCA0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0968" y="1416217"/>
            <a:ext cx="10449032" cy="499832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fr-FR" sz="1400" b="1">
                <a:ea typeface="+mn-lt"/>
                <a:cs typeface="+mn-lt"/>
              </a:rPr>
              <a:t>Remerciements...........................................................................................................................................................................04</a:t>
            </a:r>
            <a:endParaRPr lang="en-US" sz="1400" b="1">
              <a:ea typeface="+mn-lt"/>
              <a:cs typeface="+mn-lt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fr-FR" sz="1400" b="1">
                <a:ea typeface="+mn-lt"/>
                <a:cs typeface="+mn-lt"/>
              </a:rPr>
              <a:t> Table de Matière........................................................................................................................................................................05</a:t>
            </a:r>
            <a:endParaRPr lang="en-US" sz="1400" b="1">
              <a:ea typeface="+mn-lt"/>
              <a:cs typeface="+mn-lt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fr-FR" sz="1400" b="1">
                <a:ea typeface="+mn-lt"/>
                <a:cs typeface="+mn-lt"/>
              </a:rPr>
              <a:t>Chapitre 1: Analyse et Conception .......................................................................................................................................07</a:t>
            </a:r>
            <a:endParaRPr lang="en-US" sz="1400" b="1">
              <a:ea typeface="+mn-lt"/>
              <a:cs typeface="+mn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fr-FR" sz="1400">
                <a:ea typeface="+mn-lt"/>
                <a:cs typeface="+mn-lt"/>
              </a:rPr>
              <a:t>          1) Diagramme de cas d’utilisation :.......................................................................................................................................08</a:t>
            </a:r>
            <a:endParaRPr lang="en-US" sz="1400">
              <a:ea typeface="+mn-lt"/>
              <a:cs typeface="+mn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fr-FR" sz="1400">
                <a:ea typeface="+mn-lt"/>
                <a:cs typeface="+mn-lt"/>
              </a:rPr>
              <a:t>                a. Définition ........................................................................................................................................................................08</a:t>
            </a:r>
            <a:endParaRPr lang="en-US" sz="1400">
              <a:ea typeface="+mn-lt"/>
              <a:cs typeface="+mn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fr-FR" sz="1400">
                <a:ea typeface="+mn-lt"/>
                <a:cs typeface="+mn-lt"/>
              </a:rPr>
              <a:t>                b. Diagramme de cas d’utilisation de notre site web : ..............................................................................................09</a:t>
            </a:r>
            <a:endParaRPr lang="en-US" sz="1400">
              <a:ea typeface="+mn-lt"/>
              <a:cs typeface="+mn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fr-FR" sz="1400" dirty="0">
                <a:ea typeface="+mn-lt"/>
                <a:cs typeface="+mn-lt"/>
              </a:rPr>
              <a:t>                   </a:t>
            </a:r>
            <a:r>
              <a:rPr lang="fr-FR" sz="1400">
                <a:solidFill>
                  <a:schemeClr val="accent3">
                    <a:lumMod val="50000"/>
                  </a:schemeClr>
                </a:solidFill>
                <a:ea typeface="+mn-lt"/>
                <a:cs typeface="+mn-lt"/>
              </a:rPr>
              <a:t>    -Figure 01...................................................................................................................................................................10</a:t>
            </a:r>
            <a:endParaRPr lang="fr-FR">
              <a:solidFill>
                <a:schemeClr val="accent3">
                  <a:lumMod val="50000"/>
                </a:schemeClr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fr-FR" sz="1400">
                <a:ea typeface="+mn-lt"/>
                <a:cs typeface="+mn-lt"/>
              </a:rPr>
              <a:t>          2) Diagramme de classe ….....................................................................................................................................................11</a:t>
            </a:r>
            <a:endParaRPr lang="en-US" sz="1400">
              <a:ea typeface="+mn-lt"/>
              <a:cs typeface="+mn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fr-FR" sz="1400">
                <a:ea typeface="+mn-lt"/>
                <a:cs typeface="+mn-lt"/>
              </a:rPr>
              <a:t>               a. Définition .........................................................................................................................................................................11</a:t>
            </a:r>
            <a:endParaRPr lang="en-US" sz="1400">
              <a:ea typeface="+mn-lt"/>
              <a:cs typeface="+mn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fr-FR" sz="1400">
                <a:ea typeface="+mn-lt"/>
                <a:cs typeface="+mn-lt"/>
              </a:rPr>
              <a:t>               b. Diagramme de classe de notre site web ...................................................................................................................12</a:t>
            </a:r>
            <a:endParaRPr lang="fr-FR" sz="1400" dirty="0"/>
          </a:p>
          <a:p>
            <a:pPr marL="0" indent="0">
              <a:lnSpc>
                <a:spcPct val="150000"/>
              </a:lnSpc>
              <a:buNone/>
            </a:pPr>
            <a:r>
              <a:rPr lang="fr-FR" sz="1400" dirty="0">
                <a:ea typeface="+mn-lt"/>
                <a:cs typeface="+mn-lt"/>
              </a:rPr>
              <a:t>                      </a:t>
            </a:r>
            <a:r>
              <a:rPr lang="fr-FR" sz="1400">
                <a:solidFill>
                  <a:schemeClr val="accent3">
                    <a:lumMod val="50000"/>
                  </a:schemeClr>
                </a:solidFill>
                <a:ea typeface="+mn-lt"/>
                <a:cs typeface="+mn-lt"/>
              </a:rPr>
              <a:t> -Figure 02...................................................................................................................................................................10</a:t>
            </a:r>
          </a:p>
          <a:p>
            <a:pPr marL="0" indent="0">
              <a:lnSpc>
                <a:spcPct val="150000"/>
              </a:lnSpc>
              <a:buNone/>
            </a:pPr>
            <a:endParaRPr lang="fr-FR" sz="1400" dirty="0">
              <a:ea typeface="+mn-lt"/>
              <a:cs typeface="+mn-lt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fr-FR" sz="1400" dirty="0"/>
          </a:p>
          <a:p>
            <a:pPr marL="0" indent="0">
              <a:buNone/>
            </a:pPr>
            <a:endParaRPr lang="fr-FR" sz="1400" dirty="0"/>
          </a:p>
          <a:p>
            <a:pPr marL="0" indent="0">
              <a:buNone/>
            </a:pPr>
            <a:endParaRPr lang="fr-MA" sz="14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A7B46B2-A356-425B-8AFB-8DA989F53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1280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D761E6C-6340-43A1-B7D4-CEF02C69DC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8453" y="468531"/>
            <a:ext cx="10178322" cy="555221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lvl="1" indent="0">
              <a:buNone/>
            </a:pPr>
            <a:endParaRPr lang="fr-MA" sz="1600" b="1" dirty="0">
              <a:ea typeface="+mn-lt"/>
              <a:cs typeface="+mn-lt"/>
            </a:endParaRPr>
          </a:p>
          <a:p>
            <a:pPr marL="457200" lvl="1" indent="0">
              <a:buNone/>
            </a:pPr>
            <a:endParaRPr lang="fr-MA" sz="1400" b="1" dirty="0">
              <a:ea typeface="+mn-lt"/>
              <a:cs typeface="+mn-lt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fr-MA" sz="1400" b="1">
                <a:ea typeface="+mn-lt"/>
                <a:cs typeface="+mn-lt"/>
              </a:rPr>
              <a:t>4.   Chapitre 2: Réalisation de l’application ...................................................................................................14</a:t>
            </a:r>
            <a:endParaRPr lang="fr-FR" sz="1400"/>
          </a:p>
          <a:p>
            <a:pPr marL="457200" lvl="1" indent="0">
              <a:lnSpc>
                <a:spcPct val="150000"/>
              </a:lnSpc>
              <a:buNone/>
            </a:pPr>
            <a:r>
              <a:rPr lang="fr-MA" sz="1400">
                <a:latin typeface="Times"/>
                <a:cs typeface="Times"/>
              </a:rPr>
              <a:t>        1) Les outils de développement :................................................................................................15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fr-MA" sz="1400" dirty="0">
                <a:latin typeface="Times"/>
                <a:cs typeface="Times"/>
              </a:rPr>
              <a:t>                 </a:t>
            </a:r>
            <a:r>
              <a:rPr lang="fr-MA" sz="1400" dirty="0">
                <a:solidFill>
                  <a:schemeClr val="accent3">
                    <a:lumMod val="50000"/>
                  </a:schemeClr>
                </a:solidFill>
                <a:latin typeface="Times"/>
                <a:cs typeface="Times"/>
              </a:rPr>
              <a:t> i. </a:t>
            </a:r>
            <a:r>
              <a:rPr lang="fr-MA" sz="1400">
                <a:solidFill>
                  <a:schemeClr val="accent3">
                    <a:lumMod val="50000"/>
                  </a:schemeClr>
                </a:solidFill>
                <a:latin typeface="Times"/>
                <a:ea typeface="+mn-lt"/>
                <a:cs typeface="+mn-lt"/>
              </a:rPr>
              <a:t>HTML </a:t>
            </a:r>
            <a:r>
              <a:rPr lang="fr-MA" sz="1400">
                <a:solidFill>
                  <a:schemeClr val="accent3">
                    <a:lumMod val="50000"/>
                  </a:schemeClr>
                </a:solidFill>
                <a:latin typeface="Times"/>
                <a:cs typeface="Times"/>
              </a:rPr>
              <a:t>:..........................................................................................................................151</a:t>
            </a:r>
            <a:endParaRPr lang="fr-MA" sz="1400" dirty="0">
              <a:solidFill>
                <a:schemeClr val="accent3">
                  <a:lumMod val="50000"/>
                </a:schemeClr>
              </a:solidFill>
              <a:latin typeface="Times"/>
              <a:cs typeface="Times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fr-MA" sz="1400" dirty="0">
                <a:solidFill>
                  <a:schemeClr val="accent3">
                    <a:lumMod val="50000"/>
                  </a:schemeClr>
                </a:solidFill>
                <a:latin typeface="Times"/>
                <a:cs typeface="Times"/>
              </a:rPr>
              <a:t>                 ii. </a:t>
            </a:r>
            <a:r>
              <a:rPr lang="fr-MA" sz="1400" dirty="0">
                <a:solidFill>
                  <a:schemeClr val="accent3">
                    <a:lumMod val="50000"/>
                  </a:schemeClr>
                </a:solidFill>
                <a:latin typeface="Times"/>
                <a:ea typeface="+mn-lt"/>
                <a:cs typeface="+mn-lt"/>
              </a:rPr>
              <a:t>CSS</a:t>
            </a:r>
            <a:r>
              <a:rPr lang="fr-MA" sz="1400">
                <a:solidFill>
                  <a:schemeClr val="accent3">
                    <a:lumMod val="50000"/>
                  </a:schemeClr>
                </a:solidFill>
                <a:latin typeface="Times"/>
                <a:cs typeface="Times"/>
              </a:rPr>
              <a:t>: .............................................................................................................................152</a:t>
            </a:r>
            <a:endParaRPr lang="fr-MA" sz="1400" dirty="0">
              <a:solidFill>
                <a:schemeClr val="accent3">
                  <a:lumMod val="50000"/>
                </a:schemeClr>
              </a:solidFill>
              <a:latin typeface="Times"/>
              <a:cs typeface="Times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fr-MA" sz="1400" dirty="0">
                <a:solidFill>
                  <a:schemeClr val="accent3">
                    <a:lumMod val="50000"/>
                  </a:schemeClr>
                </a:solidFill>
                <a:latin typeface="Times"/>
                <a:cs typeface="Times"/>
              </a:rPr>
              <a:t>                 iii. </a:t>
            </a:r>
            <a:r>
              <a:rPr lang="fr-MA" sz="1400" dirty="0">
                <a:solidFill>
                  <a:schemeClr val="accent3">
                    <a:lumMod val="50000"/>
                  </a:schemeClr>
                </a:solidFill>
                <a:latin typeface="Times"/>
                <a:ea typeface="+mn-lt"/>
                <a:cs typeface="+mn-lt"/>
              </a:rPr>
              <a:t>JAVASCRIPT </a:t>
            </a:r>
            <a:r>
              <a:rPr lang="fr-MA" sz="1400">
                <a:solidFill>
                  <a:schemeClr val="accent3">
                    <a:lumMod val="50000"/>
                  </a:schemeClr>
                </a:solidFill>
                <a:latin typeface="Times"/>
                <a:cs typeface="Times"/>
              </a:rPr>
              <a:t>: ...........................................................................................................153</a:t>
            </a:r>
            <a:endParaRPr lang="fr-MA" sz="1400" dirty="0">
              <a:solidFill>
                <a:schemeClr val="accent3">
                  <a:lumMod val="50000"/>
                </a:schemeClr>
              </a:solidFill>
              <a:latin typeface="Times"/>
              <a:cs typeface="Times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fr-MA" sz="1400">
                <a:solidFill>
                  <a:schemeClr val="accent3">
                    <a:lumMod val="50000"/>
                  </a:schemeClr>
                </a:solidFill>
                <a:latin typeface="Times"/>
                <a:cs typeface="Times"/>
              </a:rPr>
              <a:t>                 iv. NODEJS:....................................................................................................................161</a:t>
            </a:r>
            <a:endParaRPr lang="fr-MA" sz="1400" dirty="0">
              <a:solidFill>
                <a:schemeClr val="accent3">
                  <a:lumMod val="50000"/>
                </a:schemeClr>
              </a:solidFill>
              <a:latin typeface="Times"/>
              <a:cs typeface="Times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fr-MA" sz="1400">
                <a:solidFill>
                  <a:schemeClr val="accent3">
                    <a:lumMod val="50000"/>
                  </a:schemeClr>
                </a:solidFill>
                <a:latin typeface="Times"/>
                <a:cs typeface="Times"/>
              </a:rPr>
              <a:t>                  v. MONGO DB: ..............................................................................................................162</a:t>
            </a:r>
            <a:endParaRPr lang="fr-MA" sz="1400" dirty="0">
              <a:solidFill>
                <a:schemeClr val="accent3">
                  <a:lumMod val="50000"/>
                </a:schemeClr>
              </a:solidFill>
              <a:latin typeface="Times"/>
              <a:cs typeface="Times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fr-MA" sz="1400">
                <a:solidFill>
                  <a:schemeClr val="accent3">
                    <a:lumMod val="50000"/>
                  </a:schemeClr>
                </a:solidFill>
                <a:latin typeface="Times"/>
                <a:cs typeface="Times"/>
              </a:rPr>
              <a:t>                 vi. REACT JS:..................................................................................................................163</a:t>
            </a:r>
            <a:endParaRPr lang="fr-MA" sz="1400" dirty="0">
              <a:solidFill>
                <a:schemeClr val="accent3">
                  <a:lumMod val="50000"/>
                </a:schemeClr>
              </a:solidFill>
              <a:latin typeface="Times"/>
              <a:cs typeface="Times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fr-MA" sz="1400" b="1">
                <a:ea typeface="+mn-lt"/>
                <a:cs typeface="+mn-lt"/>
              </a:rPr>
              <a:t>5.  Chapitre 3: Présentation de l’application : .................................................................................................17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fr-MA" sz="1400" b="1">
                <a:ea typeface="+mn-lt"/>
                <a:cs typeface="+mn-lt"/>
              </a:rPr>
              <a:t>6.   Conclusion .......................................................................................................................................................32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fr-MA" sz="1400" b="1"/>
              <a:t>7.  Table de référence............................................................................................................................................33</a:t>
            </a:r>
            <a:endParaRPr lang="fr-MA" sz="1400" b="1" dirty="0"/>
          </a:p>
          <a:p>
            <a:pPr marL="0" indent="0">
              <a:buNone/>
            </a:pPr>
            <a:endParaRPr lang="fr-MA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BFD54FC-FEE8-480D-9781-1159817DB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8385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E954D0-73C3-4823-9E36-3945E0A25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596" y="2918905"/>
            <a:ext cx="10178322" cy="1199859"/>
          </a:xfrm>
        </p:spPr>
        <p:txBody>
          <a:bodyPr/>
          <a:lstStyle/>
          <a:p>
            <a:pPr algn="ctr"/>
            <a:r>
              <a:rPr lang="fr-FR" sz="3600"/>
              <a:t>1: Analyse et Conception</a:t>
            </a:r>
            <a:r>
              <a:rPr lang="fr-FR" b="1" dirty="0">
                <a:ea typeface="+mj-lt"/>
                <a:cs typeface="+mj-lt"/>
              </a:rPr>
              <a:t> </a:t>
            </a:r>
            <a:endParaRPr lang="fr-FR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D93568E-15AB-4564-9A77-DABC111F0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973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633A5BD-1BA6-48F3-BB82-A2AE3CF19E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769642"/>
            <a:ext cx="10178322" cy="6021683"/>
          </a:xfrm>
          <a:ln>
            <a:solidFill>
              <a:srgbClr val="4472C4"/>
            </a:solidFill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FR" dirty="0"/>
              <a:t> </a:t>
            </a:r>
            <a:r>
              <a:rPr lang="fr-FR" dirty="0">
                <a:solidFill>
                  <a:srgbClr val="0070C0"/>
                </a:solidFill>
                <a:latin typeface="Times"/>
                <a:cs typeface="Times"/>
              </a:rPr>
              <a:t>1) </a:t>
            </a:r>
            <a:r>
              <a:rPr lang="fr-FR" sz="1400" b="1" i="1" dirty="0">
                <a:solidFill>
                  <a:srgbClr val="0070C0"/>
                </a:solidFill>
                <a:latin typeface="Times"/>
                <a:cs typeface="Times"/>
              </a:rPr>
              <a:t>Diagramme de cas d’utilisation :</a:t>
            </a:r>
          </a:p>
          <a:p>
            <a:pPr marL="0" indent="0">
              <a:buNone/>
            </a:pPr>
            <a:r>
              <a:rPr lang="fr-FR" sz="1400" b="1" i="1" dirty="0">
                <a:solidFill>
                  <a:srgbClr val="0070C0"/>
                </a:solidFill>
                <a:latin typeface="Times"/>
                <a:cs typeface="Times"/>
              </a:rPr>
              <a:t>       </a:t>
            </a:r>
            <a:r>
              <a:rPr lang="fr-MA" sz="1400" dirty="0">
                <a:latin typeface="Times"/>
                <a:cs typeface="Times"/>
              </a:rPr>
              <a:t>a. </a:t>
            </a:r>
            <a:r>
              <a:rPr lang="fr-MA" sz="1400" b="1" dirty="0">
                <a:latin typeface="Times"/>
                <a:cs typeface="Times"/>
              </a:rPr>
              <a:t>Définition : </a:t>
            </a: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Les rôles des diagrammes de cas d’utilisation sont de recueillir, d’analyser et d’organiser les besoins, ainsi que de recenser les grandes</a:t>
            </a: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fonctionnalités d’un système. Il s’agit donc de la première étape UML pour la conception d’un système. </a:t>
            </a:r>
            <a:endParaRPr lang="fr-FR"/>
          </a:p>
          <a:p>
            <a:pPr marL="0" indent="0" algn="ctr">
              <a:buNone/>
            </a:pPr>
            <a:endParaRPr lang="fr-FR" sz="1400" dirty="0"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Le diagramme de cas se compose de trois éléments principaux : </a:t>
            </a:r>
          </a:p>
          <a:p>
            <a:pPr marL="0" indent="0" algn="ctr">
              <a:buNone/>
            </a:pPr>
            <a:r>
              <a:rPr lang="fr-FR" sz="1400" b="1" dirty="0">
                <a:latin typeface="Times"/>
                <a:cs typeface="Times"/>
              </a:rPr>
              <a:t>Un Acteur </a:t>
            </a:r>
            <a:r>
              <a:rPr lang="fr-FR" sz="1400" dirty="0">
                <a:latin typeface="Times"/>
                <a:cs typeface="Times"/>
              </a:rPr>
              <a:t>: c’est l’idéalisation d’un rôle joué par une personne externe, un processus ou une chose qui interagit avec un système. Il se</a:t>
            </a: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représente par un petit bonhomme avec son nom inscrit dessous.</a:t>
            </a:r>
            <a:endParaRPr lang="fr-FR" dirty="0"/>
          </a:p>
          <a:p>
            <a:pPr marL="0" indent="0" algn="ctr">
              <a:buNone/>
            </a:pPr>
            <a:r>
              <a:rPr lang="fr-FR" sz="1400" b="1" dirty="0">
                <a:latin typeface="Times"/>
                <a:cs typeface="Times"/>
              </a:rPr>
              <a:t> Un cas d’utilisation </a:t>
            </a:r>
            <a:r>
              <a:rPr lang="fr-FR" sz="1400" dirty="0">
                <a:latin typeface="Times"/>
                <a:cs typeface="Times"/>
              </a:rPr>
              <a:t>: c’est une unité cohérente représentant une fonctionnalité visible de l’extérieur. Il réalise un service de bout en bout,</a:t>
            </a: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avec un déclenchement, un déroulement et une fin, pour l’acteur qui l’initie.</a:t>
            </a:r>
            <a:endParaRPr lang="fr-FR"/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</a:t>
            </a:r>
            <a:r>
              <a:rPr lang="fr-FR" sz="1400" b="1" dirty="0">
                <a:latin typeface="Times"/>
                <a:cs typeface="Times"/>
              </a:rPr>
              <a:t>Les relations </a:t>
            </a:r>
            <a:r>
              <a:rPr lang="fr-FR" sz="1400" dirty="0">
                <a:latin typeface="Times"/>
                <a:cs typeface="Times"/>
              </a:rPr>
              <a:t>: Trois types de relations sont pris en charge par la norme UML et sont graphiquement représentées par des types particuliers</a:t>
            </a:r>
            <a:endParaRPr lang="fr-MA" sz="1400" b="1" dirty="0"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de ces relations. Les relations indiquent que le cas d'utilisation source présente les mêmes conditions d'exécution que le cas issu. Une</a:t>
            </a:r>
            <a:endParaRPr lang="fr-MA" sz="1400" b="1" dirty="0"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relation simple entre un acteur et une utilisation est un trait simple.</a:t>
            </a:r>
            <a:endParaRPr lang="fr-MA" sz="1400" b="1">
              <a:latin typeface="Times"/>
              <a:cs typeface="Times"/>
            </a:endParaRPr>
          </a:p>
          <a:p>
            <a:pPr marL="0" indent="0">
              <a:buNone/>
            </a:pPr>
            <a:endParaRPr lang="fr-MA" sz="1400" b="1" i="1" dirty="0">
              <a:solidFill>
                <a:srgbClr val="0070C0"/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3FCD967-C4DF-4E51-9CB5-01C2C1376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7082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1DB7517-0F4B-46C8-8AFE-FDA44467EC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38125"/>
            <a:ext cx="10178322" cy="56414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FR" sz="1400" dirty="0"/>
              <a:t>b. </a:t>
            </a:r>
            <a:r>
              <a:rPr lang="fr-FR" sz="1400" b="1" dirty="0"/>
              <a:t>Diagramme de cas d’utilisation de notre site web </a:t>
            </a:r>
            <a:r>
              <a:rPr lang="fr-FR" sz="1400" dirty="0"/>
              <a:t>:</a:t>
            </a:r>
            <a:endParaRPr lang="fr-MA" sz="1400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8100CB1-B248-428E-B527-51D90B006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612" y="1128310"/>
            <a:ext cx="9521295" cy="5046275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B22D3CD-2067-4810-983E-AA084E4B6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94327BD-562F-4A18-B2FF-757773FD1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Figure 01</a:t>
            </a:r>
          </a:p>
        </p:txBody>
      </p:sp>
    </p:spTree>
    <p:extLst>
      <p:ext uri="{BB962C8B-B14F-4D97-AF65-F5344CB8AC3E}">
        <p14:creationId xmlns:p14="http://schemas.microsoft.com/office/powerpoint/2010/main" val="62983969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0</TotalTime>
  <Words>2336</Words>
  <Application>Microsoft Office PowerPoint</Application>
  <PresentationFormat>Grand écran</PresentationFormat>
  <Paragraphs>123</Paragraphs>
  <Slides>33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33</vt:i4>
      </vt:variant>
    </vt:vector>
  </HeadingPairs>
  <TitlesOfParts>
    <vt:vector size="34" baseType="lpstr">
      <vt:lpstr>Badge</vt:lpstr>
      <vt:lpstr>C O N C E P T I O N E T R É A L I S A T I O N  D’U N  S I T E  W E B E-C O M E R C E  D E S  P N E U S  E T  P R O D U I T S  M É C A N I Q U E S</vt:lpstr>
      <vt:lpstr>Constructeurs de projets</vt:lpstr>
      <vt:lpstr>Encadrée Par :</vt:lpstr>
      <vt:lpstr>1. remerciements</vt:lpstr>
      <vt:lpstr>2. Table de Matière</vt:lpstr>
      <vt:lpstr>Présentation PowerPoint</vt:lpstr>
      <vt:lpstr>1: Analyse et Conception 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2: Réalisation de l’application </vt:lpstr>
      <vt:lpstr>Présentation PowerPoint</vt:lpstr>
      <vt:lpstr>Présentation PowerPoint</vt:lpstr>
      <vt:lpstr>3:Présentation de l’application :</vt:lpstr>
      <vt:lpstr>Login et registration</vt:lpstr>
      <vt:lpstr>Login des administrateurs</vt:lpstr>
      <vt:lpstr>La partie 1 :   identification de (seller and Buyer ) </vt:lpstr>
      <vt:lpstr>LA PARTIE 2 :   Inscription DE (SELLER AND BUYER )</vt:lpstr>
      <vt:lpstr>Profile</vt:lpstr>
      <vt:lpstr>PROFILE DES UTILISATEURS</vt:lpstr>
      <vt:lpstr>PROFILE DES UTILISATEURS</vt:lpstr>
      <vt:lpstr>PROFILE DES ADMINSTRATEURS</vt:lpstr>
      <vt:lpstr>PROFILE DES ADMINSTRATEURS</vt:lpstr>
      <vt:lpstr>PROFILE DES ADMINSTRATEURS</vt:lpstr>
      <vt:lpstr>Offre&amp;&amp; HOMe</vt:lpstr>
      <vt:lpstr>Présentation PowerPoint</vt:lpstr>
      <vt:lpstr>Présentation PowerPoint</vt:lpstr>
      <vt:lpstr>Présentation PowerPoint</vt:lpstr>
      <vt:lpstr>Conclusion :</vt:lpstr>
      <vt:lpstr>7.  Table de référence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lastModifiedBy/>
  <cp:revision>1204</cp:revision>
  <dcterms:created xsi:type="dcterms:W3CDTF">2020-08-16T12:49:23Z</dcterms:created>
  <dcterms:modified xsi:type="dcterms:W3CDTF">2022-01-09T13:12:11Z</dcterms:modified>
</cp:coreProperties>
</file>